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4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2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71" r:id="rId3"/>
    <p:sldId id="272" r:id="rId4"/>
    <p:sldId id="274" r:id="rId5"/>
    <p:sldId id="275" r:id="rId6"/>
    <p:sldId id="258" r:id="rId7"/>
    <p:sldId id="276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7" r:id="rId16"/>
    <p:sldId id="268" r:id="rId17"/>
    <p:sldId id="269" r:id="rId18"/>
    <p:sldId id="277" r:id="rId19"/>
    <p:sldId id="278" r:id="rId20"/>
    <p:sldId id="279" r:id="rId21"/>
    <p:sldId id="280" r:id="rId22"/>
    <p:sldId id="281" r:id="rId23"/>
    <p:sldId id="270" r:id="rId24"/>
    <p:sldId id="286" r:id="rId25"/>
    <p:sldId id="282" r:id="rId26"/>
    <p:sldId id="283" r:id="rId27"/>
    <p:sldId id="284" r:id="rId28"/>
    <p:sldId id="285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72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5" Type="http://schemas.openxmlformats.org/officeDocument/2006/relationships/image" Target="../media/image26.wmf"/><Relationship Id="rId6" Type="http://schemas.openxmlformats.org/officeDocument/2006/relationships/image" Target="../media/image27.wmf"/><Relationship Id="rId7" Type="http://schemas.openxmlformats.org/officeDocument/2006/relationships/image" Target="../media/image28.wmf"/><Relationship Id="rId8" Type="http://schemas.openxmlformats.org/officeDocument/2006/relationships/image" Target="../media/image29.wmf"/><Relationship Id="rId9" Type="http://schemas.openxmlformats.org/officeDocument/2006/relationships/image" Target="../media/image30.wmf"/><Relationship Id="rId10" Type="http://schemas.openxmlformats.org/officeDocument/2006/relationships/image" Target="../media/image31.wmf"/><Relationship Id="rId1" Type="http://schemas.openxmlformats.org/officeDocument/2006/relationships/image" Target="../media/image22.wmf"/><Relationship Id="rId2" Type="http://schemas.openxmlformats.org/officeDocument/2006/relationships/image" Target="../media/image2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133CF-8AFC-4972-8314-FFC211BA0D75}" type="datetimeFigureOut">
              <a:rPr lang="en-US" smtClean="0"/>
              <a:t>10/9/14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54877-25B9-4B1D-857B-00F0D65B7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58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88EAB5-249E-498E-AAAF-ED6F8D6DF261}" type="slidenum">
              <a:rPr lang="en-US"/>
              <a:pPr/>
              <a:t>3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54877-25B9-4B1D-857B-00F0D65B72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4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7235E9-6CCC-4A08-BBDC-5BE7D50B26D3}" type="slidenum">
              <a:rPr lang="en-US"/>
              <a:pPr/>
              <a:t>20</a:t>
            </a:fld>
            <a:endParaRPr lang="en-US"/>
          </a:p>
        </p:txBody>
      </p:sp>
      <p:sp>
        <p:nvSpPr>
          <p:cNvPr id="130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3B2E-3F87-4C49-BA8E-AACBB80BA7C3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EA31-3659-4848-B56A-12201595F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3B2E-3F87-4C49-BA8E-AACBB80BA7C3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EA31-3659-4848-B56A-12201595F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04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3B2E-3F87-4C49-BA8E-AACBB80BA7C3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EA31-3659-4848-B56A-12201595F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8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3B2E-3F87-4C49-BA8E-AACBB80BA7C3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EA31-3659-4848-B56A-12201595F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8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3B2E-3F87-4C49-BA8E-AACBB80BA7C3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EA31-3659-4848-B56A-12201595F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93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3B2E-3F87-4C49-BA8E-AACBB80BA7C3}" type="datetimeFigureOut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EA31-3659-4848-B56A-12201595F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5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3B2E-3F87-4C49-BA8E-AACBB80BA7C3}" type="datetimeFigureOut">
              <a:rPr lang="en-US" smtClean="0"/>
              <a:t>10/9/14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EA31-3659-4848-B56A-12201595F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3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3B2E-3F87-4C49-BA8E-AACBB80BA7C3}" type="datetimeFigureOut">
              <a:rPr lang="en-US" smtClean="0"/>
              <a:t>10/9/14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EA31-3659-4848-B56A-12201595F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2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3B2E-3F87-4C49-BA8E-AACBB80BA7C3}" type="datetimeFigureOut">
              <a:rPr lang="en-US" smtClean="0"/>
              <a:t>10/9/14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EA31-3659-4848-B56A-12201595F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94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3B2E-3F87-4C49-BA8E-AACBB80BA7C3}" type="datetimeFigureOut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EA31-3659-4848-B56A-12201595F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3B2E-3F87-4C49-BA8E-AACBB80BA7C3}" type="datetimeFigureOut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EA31-3659-4848-B56A-12201595F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7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C3B2E-3F87-4C49-BA8E-AACBB80BA7C3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2EA31-3659-4848-B56A-12201595F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5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0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1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2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3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4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5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6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7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wmf"/><Relationship Id="rId20" Type="http://schemas.openxmlformats.org/officeDocument/2006/relationships/oleObject" Target="../embeddings/oleObject21.bin"/><Relationship Id="rId21" Type="http://schemas.openxmlformats.org/officeDocument/2006/relationships/image" Target="../media/image30.wmf"/><Relationship Id="rId22" Type="http://schemas.openxmlformats.org/officeDocument/2006/relationships/oleObject" Target="../embeddings/oleObject22.bin"/><Relationship Id="rId23" Type="http://schemas.openxmlformats.org/officeDocument/2006/relationships/image" Target="../media/image31.wmf"/><Relationship Id="rId10" Type="http://schemas.openxmlformats.org/officeDocument/2006/relationships/oleObject" Target="../embeddings/oleObject16.bin"/><Relationship Id="rId11" Type="http://schemas.openxmlformats.org/officeDocument/2006/relationships/image" Target="../media/image25.wmf"/><Relationship Id="rId12" Type="http://schemas.openxmlformats.org/officeDocument/2006/relationships/oleObject" Target="../embeddings/oleObject17.bin"/><Relationship Id="rId13" Type="http://schemas.openxmlformats.org/officeDocument/2006/relationships/image" Target="../media/image26.wmf"/><Relationship Id="rId14" Type="http://schemas.openxmlformats.org/officeDocument/2006/relationships/oleObject" Target="../embeddings/oleObject18.bin"/><Relationship Id="rId15" Type="http://schemas.openxmlformats.org/officeDocument/2006/relationships/image" Target="../media/image27.wmf"/><Relationship Id="rId16" Type="http://schemas.openxmlformats.org/officeDocument/2006/relationships/oleObject" Target="../embeddings/oleObject19.bin"/><Relationship Id="rId17" Type="http://schemas.openxmlformats.org/officeDocument/2006/relationships/image" Target="../media/image28.wmf"/><Relationship Id="rId18" Type="http://schemas.openxmlformats.org/officeDocument/2006/relationships/oleObject" Target="../embeddings/oleObject20.bin"/><Relationship Id="rId19" Type="http://schemas.openxmlformats.org/officeDocument/2006/relationships/image" Target="../media/image29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22.w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23.wmf"/><Relationship Id="rId8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34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oleObject" Target="../embeddings/oleObject1.bin"/><Relationship Id="rId7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8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9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nucleic acid structure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Prof. Thomas E. Cheatham III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829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729669"/>
              </p:ext>
            </p:extLst>
          </p:nvPr>
        </p:nvGraphicFramePr>
        <p:xfrm>
          <a:off x="852660" y="768255"/>
          <a:ext cx="7572004" cy="476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Image" r:id="rId3" imgW="11326680" imgH="7123680" progId="Photoshop.Image.15">
                  <p:embed/>
                </p:oleObj>
              </mc:Choice>
              <mc:Fallback>
                <p:oleObj name="Image" r:id="rId3" imgW="11326680" imgH="7123680" progId="Photoshop.Image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2660" y="768255"/>
                        <a:ext cx="7572004" cy="4762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5188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Purines and pyrimidines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18195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420232"/>
              </p:ext>
            </p:extLst>
          </p:nvPr>
        </p:nvGraphicFramePr>
        <p:xfrm>
          <a:off x="2497100" y="815248"/>
          <a:ext cx="4151887" cy="5742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Image" r:id="rId3" imgW="6031440" imgH="8342640" progId="Photoshop.Image.15">
                  <p:embed/>
                </p:oleObj>
              </mc:Choice>
              <mc:Fallback>
                <p:oleObj name="Image" r:id="rId3" imgW="6031440" imgH="8342640" progId="Photoshop.Image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7100" y="815248"/>
                        <a:ext cx="4151887" cy="5742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6950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The glycosidic torsion parameter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9999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641596"/>
              </p:ext>
            </p:extLst>
          </p:nvPr>
        </p:nvGraphicFramePr>
        <p:xfrm>
          <a:off x="322645" y="1732919"/>
          <a:ext cx="8410575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Image" r:id="rId3" imgW="11212560" imgH="4228560" progId="Photoshop.Image.15">
                  <p:embed/>
                </p:oleObj>
              </mc:Choice>
              <mc:Fallback>
                <p:oleObj name="Image" r:id="rId3" imgW="11212560" imgH="4228560" progId="Photoshop.Image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2645" y="1732919"/>
                        <a:ext cx="8410575" cy="317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307" y="0"/>
            <a:ext cx="55931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Watson-Crick base pairing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48582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79444"/>
              </p:ext>
            </p:extLst>
          </p:nvPr>
        </p:nvGraphicFramePr>
        <p:xfrm>
          <a:off x="352425" y="771525"/>
          <a:ext cx="8439151" cy="608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Image" r:id="rId3" imgW="11250720" imgH="8114040" progId="Photoshop.Image.15">
                  <p:embed/>
                </p:oleObj>
              </mc:Choice>
              <mc:Fallback>
                <p:oleObj name="Image" r:id="rId3" imgW="11250720" imgH="8114040" progId="Photoshop.Image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2425" y="771525"/>
                        <a:ext cx="8439151" cy="608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6645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A-DNA and B-DNA form helices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03493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010271"/>
              </p:ext>
            </p:extLst>
          </p:nvPr>
        </p:nvGraphicFramePr>
        <p:xfrm>
          <a:off x="1057618" y="503452"/>
          <a:ext cx="6283861" cy="6248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Image" r:id="rId3" imgW="9117360" imgH="9066600" progId="Photoshop.Image.15">
                  <p:embed/>
                </p:oleObj>
              </mc:Choice>
              <mc:Fallback>
                <p:oleObj name="Image" r:id="rId3" imgW="9117360" imgH="9066600" progId="Photoshop.Image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7618" y="503452"/>
                        <a:ext cx="6283861" cy="6248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2961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Base stacking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65856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437085"/>
              </p:ext>
            </p:extLst>
          </p:nvPr>
        </p:nvGraphicFramePr>
        <p:xfrm>
          <a:off x="209550" y="657225"/>
          <a:ext cx="8724900" cy="554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Image" r:id="rId3" imgW="11631600" imgH="7390440" progId="Photoshop.Image.15">
                  <p:embed/>
                </p:oleObj>
              </mc:Choice>
              <mc:Fallback>
                <p:oleObj name="Image" r:id="rId3" imgW="11631600" imgH="7390440" progId="Photoshop.Image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550" y="657225"/>
                        <a:ext cx="8724900" cy="554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6318" y="0"/>
            <a:ext cx="83364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Base pair and base pair step </a:t>
            </a:r>
            <a:r>
              <a:rPr lang="en-US" sz="4000" dirty="0" err="1" smtClean="0"/>
              <a:t>helicoidals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97499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113723"/>
              </p:ext>
            </p:extLst>
          </p:nvPr>
        </p:nvGraphicFramePr>
        <p:xfrm>
          <a:off x="238125" y="1582986"/>
          <a:ext cx="8667750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Image" r:id="rId3" imgW="11555280" imgH="2895120" progId="Photoshop.Image.15">
                  <p:embed/>
                </p:oleObj>
              </mc:Choice>
              <mc:Fallback>
                <p:oleObj name="Image" r:id="rId3" imgW="11555280" imgH="2895120" progId="Photoshop.Image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125" y="1582986"/>
                        <a:ext cx="8667750" cy="217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3984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Moving on to RNA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41390" y="4690194"/>
            <a:ext cx="80612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two types of sugar pucker most commonly found in nucleic acids. The</a:t>
            </a:r>
          </a:p>
          <a:p>
            <a:r>
              <a:rPr lang="en-US" dirty="0"/>
              <a:t>C3′-endo pucker is prevalent in RNA and A-form DNA, whereas the C2′-endo pucker </a:t>
            </a:r>
            <a:r>
              <a:rPr lang="en-US" dirty="0" smtClean="0"/>
              <a:t>is characteristic </a:t>
            </a:r>
            <a:r>
              <a:rPr lang="en-US" dirty="0"/>
              <a:t>of B-form DNA. It is seen that the C3′-endo pucker produces a </a:t>
            </a:r>
            <a:r>
              <a:rPr lang="en-US" dirty="0" smtClean="0"/>
              <a:t>significantly shorter </a:t>
            </a:r>
            <a:r>
              <a:rPr lang="en-US" dirty="0"/>
              <a:t>phosphate-phosphate distance in the backbone, resulting in a more compact </a:t>
            </a:r>
            <a:r>
              <a:rPr lang="en-US" dirty="0" smtClean="0"/>
              <a:t>helical conformation</a:t>
            </a:r>
            <a:r>
              <a:rPr lang="en-US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6037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567308"/>
              </p:ext>
            </p:extLst>
          </p:nvPr>
        </p:nvGraphicFramePr>
        <p:xfrm>
          <a:off x="909638" y="2128838"/>
          <a:ext cx="7324725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Image" r:id="rId3" imgW="9765000" imgH="3466440" progId="Photoshop.Image.15">
                  <p:embed/>
                </p:oleObj>
              </mc:Choice>
              <mc:Fallback>
                <p:oleObj name="Image" r:id="rId3" imgW="9765000" imgH="3466440" progId="Photoshop.Image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9638" y="2128838"/>
                        <a:ext cx="7324725" cy="2600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7047" y="0"/>
            <a:ext cx="83359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RNA has more base pairing possibilities</a:t>
            </a:r>
          </a:p>
          <a:p>
            <a:pPr algn="ctr"/>
            <a:r>
              <a:rPr lang="en-US" sz="4000" dirty="0" smtClean="0"/>
              <a:t>(DNA also has alternative base pairs)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41390" y="4734262"/>
            <a:ext cx="8061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Left</a:t>
            </a:r>
            <a:r>
              <a:rPr lang="en-US" dirty="0"/>
              <a:t>: Canonical Watson–Crick GC base pair (</a:t>
            </a:r>
            <a:r>
              <a:rPr lang="en-US" i="1" dirty="0" err="1"/>
              <a:t>cis</a:t>
            </a:r>
            <a:r>
              <a:rPr lang="en-US" dirty="0"/>
              <a:t>). </a:t>
            </a:r>
            <a:r>
              <a:rPr lang="en-US" i="1" dirty="0"/>
              <a:t>Right</a:t>
            </a:r>
            <a:r>
              <a:rPr lang="en-US" dirty="0"/>
              <a:t>: GC reverse Watson–Crick</a:t>
            </a:r>
          </a:p>
          <a:p>
            <a:r>
              <a:rPr lang="en-US" dirty="0"/>
              <a:t>base pair (</a:t>
            </a:r>
            <a:r>
              <a:rPr lang="en-US" i="1" dirty="0"/>
              <a:t>trans</a:t>
            </a:r>
            <a:r>
              <a:rPr lang="en-US" dirty="0"/>
              <a:t>).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68172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3670300" cy="556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295400"/>
            <a:ext cx="4422775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533400" y="76200"/>
            <a:ext cx="8153400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0000FF"/>
                </a:solidFill>
              </a:rPr>
              <a:t>Structures of base pairs involving at least two hydrogen </a:t>
            </a:r>
            <a:r>
              <a:rPr lang="en-US" sz="1400" b="1" dirty="0" smtClean="0">
                <a:solidFill>
                  <a:srgbClr val="0000FF"/>
                </a:solidFill>
              </a:rPr>
              <a:t>bonds.  The </a:t>
            </a:r>
            <a:r>
              <a:rPr lang="en-US" sz="1400" b="1" dirty="0">
                <a:solidFill>
                  <a:srgbClr val="0000FF"/>
                </a:solidFill>
              </a:rPr>
              <a:t>28 possible base pairs that involve at least two hydrogen bonds as compiled by I. </a:t>
            </a:r>
            <a:r>
              <a:rPr lang="en-US" sz="1400" b="1" dirty="0" err="1">
                <a:solidFill>
                  <a:srgbClr val="0000FF"/>
                </a:solidFill>
              </a:rPr>
              <a:t>Tinoco</a:t>
            </a:r>
            <a:r>
              <a:rPr lang="en-US" sz="1400" b="1" dirty="0">
                <a:solidFill>
                  <a:srgbClr val="0000FF"/>
                </a:solidFill>
              </a:rPr>
              <a:t> Jr</a:t>
            </a:r>
            <a:r>
              <a:rPr lang="en-US" sz="1400" b="1" dirty="0" smtClean="0">
                <a:solidFill>
                  <a:srgbClr val="0000FF"/>
                </a:solidFill>
              </a:rPr>
              <a:t>.  Watson-Crick</a:t>
            </a:r>
            <a:r>
              <a:rPr lang="en-US" sz="1400" b="1" dirty="0">
                <a:solidFill>
                  <a:srgbClr val="0000FF"/>
                </a:solidFill>
              </a:rPr>
              <a:t>, Reverse Watson-Crick, </a:t>
            </a:r>
            <a:r>
              <a:rPr lang="en-US" sz="1400" b="1" dirty="0" err="1">
                <a:solidFill>
                  <a:srgbClr val="0000FF"/>
                </a:solidFill>
              </a:rPr>
              <a:t>Hoogsteen</a:t>
            </a:r>
            <a:r>
              <a:rPr lang="en-US" sz="1400" b="1" dirty="0">
                <a:solidFill>
                  <a:srgbClr val="0000FF"/>
                </a:solidFill>
              </a:rPr>
              <a:t>, Reverse </a:t>
            </a:r>
            <a:r>
              <a:rPr lang="en-US" sz="1400" b="1" dirty="0" err="1">
                <a:solidFill>
                  <a:srgbClr val="0000FF"/>
                </a:solidFill>
              </a:rPr>
              <a:t>Hoogsteen</a:t>
            </a:r>
            <a:r>
              <a:rPr lang="en-US" sz="1400" b="1" dirty="0">
                <a:solidFill>
                  <a:srgbClr val="0000FF"/>
                </a:solidFill>
              </a:rPr>
              <a:t>, Wobble, Reverse Wobble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498755" y="914400"/>
            <a:ext cx="354937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The ten </a:t>
            </a:r>
            <a:r>
              <a:rPr lang="en-US" sz="1200" b="1" dirty="0" smtClean="0">
                <a:solidFill>
                  <a:srgbClr val="FF0000"/>
                </a:solidFill>
              </a:rPr>
              <a:t>possible </a:t>
            </a:r>
            <a:r>
              <a:rPr lang="en-US" sz="1200" b="1" dirty="0" err="1">
                <a:solidFill>
                  <a:srgbClr val="FF0000"/>
                </a:solidFill>
              </a:rPr>
              <a:t>purine-pyrimidine</a:t>
            </a:r>
            <a:r>
              <a:rPr lang="en-US" sz="1200" b="1" dirty="0">
                <a:solidFill>
                  <a:srgbClr val="FF0000"/>
                </a:solidFill>
              </a:rPr>
              <a:t> base pairs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4549758" y="1143000"/>
            <a:ext cx="3908442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The seven possible homo </a:t>
            </a:r>
            <a:r>
              <a:rPr lang="en-US" sz="1200" b="1" dirty="0" err="1">
                <a:solidFill>
                  <a:srgbClr val="FF0000"/>
                </a:solidFill>
              </a:rPr>
              <a:t>purine-purine</a:t>
            </a:r>
            <a:r>
              <a:rPr lang="en-US" sz="1200" b="1" dirty="0">
                <a:solidFill>
                  <a:srgbClr val="FF0000"/>
                </a:solidFill>
              </a:rPr>
              <a:t> base pairs</a:t>
            </a:r>
          </a:p>
        </p:txBody>
      </p:sp>
    </p:spTree>
    <p:extLst>
      <p:ext uri="{BB962C8B-B14F-4D97-AF65-F5344CB8AC3E}">
        <p14:creationId xmlns:p14="http://schemas.microsoft.com/office/powerpoint/2010/main" val="1741664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371600"/>
            <a:ext cx="4343400" cy="427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990600"/>
            <a:ext cx="4418013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52400" y="1170801"/>
            <a:ext cx="3823483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The four possible hetero </a:t>
            </a:r>
            <a:r>
              <a:rPr lang="en-US" sz="1200" b="1" dirty="0" err="1">
                <a:solidFill>
                  <a:srgbClr val="FF0000"/>
                </a:solidFill>
              </a:rPr>
              <a:t>purine-purine</a:t>
            </a:r>
            <a:r>
              <a:rPr lang="en-US" sz="1200" b="1" dirty="0">
                <a:solidFill>
                  <a:srgbClr val="FF0000"/>
                </a:solidFill>
              </a:rPr>
              <a:t> base pairs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4238723" y="685800"/>
            <a:ext cx="4060727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The seven possible pyrimidine-pyrimidine base pairs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52400" y="6400800"/>
            <a:ext cx="8846653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/>
              <a:t>Ignacio </a:t>
            </a:r>
            <a:r>
              <a:rPr lang="en-US" sz="1200" b="1" dirty="0" err="1"/>
              <a:t>Tinoco</a:t>
            </a:r>
            <a:r>
              <a:rPr lang="en-US" sz="1200" b="1" dirty="0"/>
              <a:t>, Jr. in </a:t>
            </a:r>
            <a:r>
              <a:rPr lang="en-US" sz="1200" b="1" dirty="0" err="1"/>
              <a:t>Gesteland</a:t>
            </a:r>
            <a:r>
              <a:rPr lang="en-US" sz="1200" b="1" dirty="0"/>
              <a:t>, R. F. and Atkins, J. F. (1993) THE RNA WORLD. Cold Spring Harbor Laboratory Press. </a:t>
            </a:r>
          </a:p>
        </p:txBody>
      </p:sp>
    </p:spTree>
    <p:extLst>
      <p:ext uri="{BB962C8B-B14F-4D97-AF65-F5344CB8AC3E}">
        <p14:creationId xmlns:p14="http://schemas.microsoft.com/office/powerpoint/2010/main" val="3993957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751" y="457200"/>
            <a:ext cx="66880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Where art thou nucleic acid?</a:t>
            </a:r>
            <a:endParaRPr lang="en-US" sz="4000" dirty="0"/>
          </a:p>
        </p:txBody>
      </p:sp>
      <p:pic>
        <p:nvPicPr>
          <p:cNvPr id="3" name="Picture 3" descr="yus_3a.jpeg                                                    0008274E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00" y="1371600"/>
            <a:ext cx="3784600" cy="5105400"/>
          </a:xfrm>
          <a:prstGeom prst="rect">
            <a:avLst/>
          </a:prstGeom>
          <a:noFill/>
        </p:spPr>
      </p:pic>
      <p:pic>
        <p:nvPicPr>
          <p:cNvPr id="4" name="Picture 2" descr="site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4572000" y="1371600"/>
            <a:ext cx="4167188" cy="495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0845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6457" name="Object 73"/>
          <p:cNvGraphicFramePr>
            <a:graphicFrameLocks noChangeAspect="1"/>
          </p:cNvGraphicFramePr>
          <p:nvPr/>
        </p:nvGraphicFramePr>
        <p:xfrm>
          <a:off x="228600" y="228600"/>
          <a:ext cx="273367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" name="ChemSketch" r:id="rId4" imgW="2731008" imgH="1292352" progId="ACD.ChemSketch.20">
                  <p:embed/>
                </p:oleObj>
              </mc:Choice>
              <mc:Fallback>
                <p:oleObj name="ChemSketch" r:id="rId4" imgW="2731008" imgH="1292352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2733675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6456" name="Object 72"/>
          <p:cNvGraphicFramePr>
            <a:graphicFrameLocks noChangeAspect="1"/>
          </p:cNvGraphicFramePr>
          <p:nvPr/>
        </p:nvGraphicFramePr>
        <p:xfrm>
          <a:off x="6010275" y="1905000"/>
          <a:ext cx="2600325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1" name="ChemSketch" r:id="rId6" imgW="2602992" imgH="1426464" progId="ACD.ChemSketch.20">
                  <p:embed/>
                </p:oleObj>
              </mc:Choice>
              <mc:Fallback>
                <p:oleObj name="ChemSketch" r:id="rId6" imgW="2602992" imgH="142646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275" y="1905000"/>
                        <a:ext cx="2600325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6458" name="Rectangle 74"/>
          <p:cNvSpPr>
            <a:spLocks noChangeArrowheads="1"/>
          </p:cNvSpPr>
          <p:nvPr/>
        </p:nvSpPr>
        <p:spPr bwMode="auto">
          <a:xfrm>
            <a:off x="1760538" y="2714625"/>
            <a:ext cx="281146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96460" name="Rectangle 76"/>
          <p:cNvSpPr>
            <a:spLocks noChangeArrowheads="1"/>
          </p:cNvSpPr>
          <p:nvPr/>
        </p:nvSpPr>
        <p:spPr bwMode="auto">
          <a:xfrm>
            <a:off x="1760538" y="2714625"/>
            <a:ext cx="281146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96489" name="Rectangle 105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96488" name="Object 104"/>
          <p:cNvGraphicFramePr>
            <a:graphicFrameLocks noChangeAspect="1"/>
          </p:cNvGraphicFramePr>
          <p:nvPr/>
        </p:nvGraphicFramePr>
        <p:xfrm>
          <a:off x="3276600" y="152400"/>
          <a:ext cx="24765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2" name="ChemSketch" r:id="rId8" imgW="2471928" imgH="1411224" progId="ACD.ChemSketch.20">
                  <p:embed/>
                </p:oleObj>
              </mc:Choice>
              <mc:Fallback>
                <p:oleObj name="ChemSketch" r:id="rId8" imgW="2471928" imgH="141122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52400"/>
                        <a:ext cx="2476500" cy="140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6490" name="Object 106"/>
          <p:cNvGraphicFramePr>
            <a:graphicFrameLocks noChangeAspect="1"/>
          </p:cNvGraphicFramePr>
          <p:nvPr/>
        </p:nvGraphicFramePr>
        <p:xfrm>
          <a:off x="361950" y="3886200"/>
          <a:ext cx="245745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3" name="ChemSketch" r:id="rId10" imgW="2453640" imgH="1328928" progId="ACD.ChemSketch.20">
                  <p:embed/>
                </p:oleObj>
              </mc:Choice>
              <mc:Fallback>
                <p:oleObj name="ChemSketch" r:id="rId10" imgW="2453640" imgH="1328928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3886200"/>
                        <a:ext cx="2457450" cy="133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6492" name="Object 108"/>
          <p:cNvGraphicFramePr>
            <a:graphicFrameLocks noChangeAspect="1"/>
          </p:cNvGraphicFramePr>
          <p:nvPr/>
        </p:nvGraphicFramePr>
        <p:xfrm>
          <a:off x="6172200" y="152400"/>
          <a:ext cx="2647950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4" name="ChemSketch" r:id="rId12" imgW="2648712" imgH="1353312" progId="ACD.ChemSketch.20">
                  <p:embed/>
                </p:oleObj>
              </mc:Choice>
              <mc:Fallback>
                <p:oleObj name="ChemSketch" r:id="rId12" imgW="2648712" imgH="1353312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52400"/>
                        <a:ext cx="2647950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6495" name="Rectangle 111"/>
          <p:cNvSpPr>
            <a:spLocks noChangeArrowheads="1"/>
          </p:cNvSpPr>
          <p:nvPr/>
        </p:nvSpPr>
        <p:spPr bwMode="auto">
          <a:xfrm>
            <a:off x="0" y="2814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96494" name="Object 110"/>
          <p:cNvGraphicFramePr>
            <a:graphicFrameLocks noChangeAspect="1"/>
          </p:cNvGraphicFramePr>
          <p:nvPr/>
        </p:nvGraphicFramePr>
        <p:xfrm>
          <a:off x="3076575" y="3800475"/>
          <a:ext cx="2638425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5" name="ChemSketch" r:id="rId14" imgW="2639568" imgH="1231392" progId="ACD.ChemSketch.20">
                  <p:embed/>
                </p:oleObj>
              </mc:Choice>
              <mc:Fallback>
                <p:oleObj name="ChemSketch" r:id="rId14" imgW="2639568" imgH="1231392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575" y="3800475"/>
                        <a:ext cx="2638425" cy="1228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6496" name="Object 112"/>
          <p:cNvGraphicFramePr>
            <a:graphicFrameLocks noChangeAspect="1"/>
          </p:cNvGraphicFramePr>
          <p:nvPr/>
        </p:nvGraphicFramePr>
        <p:xfrm>
          <a:off x="381000" y="1990725"/>
          <a:ext cx="236220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6" name="ChemSketch" r:id="rId16" imgW="2359152" imgH="1289304" progId="ACD.ChemSketch.20">
                  <p:embed/>
                </p:oleObj>
              </mc:Choice>
              <mc:Fallback>
                <p:oleObj name="ChemSketch" r:id="rId16" imgW="2359152" imgH="128930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90725"/>
                        <a:ext cx="2362200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6498" name="Object 114"/>
          <p:cNvGraphicFramePr>
            <a:graphicFrameLocks noChangeAspect="1"/>
          </p:cNvGraphicFramePr>
          <p:nvPr/>
        </p:nvGraphicFramePr>
        <p:xfrm>
          <a:off x="6324600" y="3810000"/>
          <a:ext cx="207645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7" name="ChemSketch" r:id="rId18" imgW="2078736" imgH="1310640" progId="ACD.ChemSketch.20">
                  <p:embed/>
                </p:oleObj>
              </mc:Choice>
              <mc:Fallback>
                <p:oleObj name="ChemSketch" r:id="rId18" imgW="2078736" imgH="13106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810000"/>
                        <a:ext cx="2076450" cy="1314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6500" name="Object 116"/>
          <p:cNvGraphicFramePr>
            <a:graphicFrameLocks noChangeAspect="1"/>
          </p:cNvGraphicFramePr>
          <p:nvPr/>
        </p:nvGraphicFramePr>
        <p:xfrm>
          <a:off x="3390900" y="1981200"/>
          <a:ext cx="232410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8" name="ChemSketch" r:id="rId20" imgW="2322576" imgH="1341120" progId="ACD.ChemSketch.20">
                  <p:embed/>
                </p:oleObj>
              </mc:Choice>
              <mc:Fallback>
                <p:oleObj name="ChemSketch" r:id="rId20" imgW="2322576" imgH="13411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1981200"/>
                        <a:ext cx="2324100" cy="1343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6502" name="Object 118"/>
          <p:cNvGraphicFramePr>
            <a:graphicFrameLocks noChangeAspect="1"/>
          </p:cNvGraphicFramePr>
          <p:nvPr/>
        </p:nvGraphicFramePr>
        <p:xfrm>
          <a:off x="3124200" y="5410200"/>
          <a:ext cx="2505075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9" name="ChemSketch" r:id="rId22" imgW="2502408" imgH="1338072" progId="ACD.ChemSketch.20">
                  <p:embed/>
                </p:oleObj>
              </mc:Choice>
              <mc:Fallback>
                <p:oleObj name="ChemSketch" r:id="rId22" imgW="2502408" imgH="1338072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410200"/>
                        <a:ext cx="2505075" cy="133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6504" name="Text Box 120"/>
          <p:cNvSpPr txBox="1">
            <a:spLocks noChangeArrowheads="1"/>
          </p:cNvSpPr>
          <p:nvPr/>
        </p:nvSpPr>
        <p:spPr bwMode="auto">
          <a:xfrm>
            <a:off x="1143000" y="1524000"/>
            <a:ext cx="126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cisWCWC</a:t>
            </a:r>
          </a:p>
        </p:txBody>
      </p:sp>
      <p:sp>
        <p:nvSpPr>
          <p:cNvPr id="1296505" name="Text Box 121"/>
          <p:cNvSpPr txBox="1">
            <a:spLocks noChangeArrowheads="1"/>
          </p:cNvSpPr>
          <p:nvPr/>
        </p:nvSpPr>
        <p:spPr bwMode="auto">
          <a:xfrm>
            <a:off x="4044950" y="1524000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cisHH</a:t>
            </a:r>
          </a:p>
        </p:txBody>
      </p:sp>
      <p:sp>
        <p:nvSpPr>
          <p:cNvPr id="1296506" name="Text Box 122"/>
          <p:cNvSpPr txBox="1">
            <a:spLocks noChangeArrowheads="1"/>
          </p:cNvSpPr>
          <p:nvPr/>
        </p:nvSpPr>
        <p:spPr bwMode="auto">
          <a:xfrm>
            <a:off x="6978650" y="1524000"/>
            <a:ext cx="117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cisWCSh</a:t>
            </a:r>
          </a:p>
        </p:txBody>
      </p:sp>
      <p:sp>
        <p:nvSpPr>
          <p:cNvPr id="1296507" name="Text Box 123"/>
          <p:cNvSpPr txBox="1">
            <a:spLocks noChangeArrowheads="1"/>
          </p:cNvSpPr>
          <p:nvPr/>
        </p:nvSpPr>
        <p:spPr bwMode="auto">
          <a:xfrm>
            <a:off x="1073150" y="3367088"/>
            <a:ext cx="128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transWCH</a:t>
            </a:r>
          </a:p>
        </p:txBody>
      </p:sp>
      <p:sp>
        <p:nvSpPr>
          <p:cNvPr id="1296508" name="Text Box 124"/>
          <p:cNvSpPr txBox="1">
            <a:spLocks noChangeArrowheads="1"/>
          </p:cNvSpPr>
          <p:nvPr/>
        </p:nvSpPr>
        <p:spPr bwMode="auto">
          <a:xfrm>
            <a:off x="3765550" y="3352800"/>
            <a:ext cx="120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transHSh</a:t>
            </a:r>
          </a:p>
        </p:txBody>
      </p:sp>
      <p:sp>
        <p:nvSpPr>
          <p:cNvPr id="1296509" name="Text Box 125"/>
          <p:cNvSpPr txBox="1">
            <a:spLocks noChangeArrowheads="1"/>
          </p:cNvSpPr>
          <p:nvPr/>
        </p:nvSpPr>
        <p:spPr bwMode="auto">
          <a:xfrm>
            <a:off x="6584950" y="3352800"/>
            <a:ext cx="132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cisWCH(a)</a:t>
            </a:r>
          </a:p>
        </p:txBody>
      </p:sp>
      <p:sp>
        <p:nvSpPr>
          <p:cNvPr id="1296510" name="Text Box 126"/>
          <p:cNvSpPr txBox="1">
            <a:spLocks noChangeArrowheads="1"/>
          </p:cNvSpPr>
          <p:nvPr/>
        </p:nvSpPr>
        <p:spPr bwMode="auto">
          <a:xfrm>
            <a:off x="1022350" y="5257800"/>
            <a:ext cx="133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cisWCH(b)</a:t>
            </a:r>
          </a:p>
        </p:txBody>
      </p:sp>
      <p:sp>
        <p:nvSpPr>
          <p:cNvPr id="1296511" name="Text Box 127"/>
          <p:cNvSpPr txBox="1">
            <a:spLocks noChangeArrowheads="1"/>
          </p:cNvSpPr>
          <p:nvPr/>
        </p:nvSpPr>
        <p:spPr bwMode="auto">
          <a:xfrm>
            <a:off x="3657600" y="5029200"/>
            <a:ext cx="150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transWCWC</a:t>
            </a:r>
          </a:p>
        </p:txBody>
      </p:sp>
      <p:sp>
        <p:nvSpPr>
          <p:cNvPr id="1296512" name="Text Box 128"/>
          <p:cNvSpPr txBox="1">
            <a:spLocks noChangeArrowheads="1"/>
          </p:cNvSpPr>
          <p:nvPr/>
        </p:nvSpPr>
        <p:spPr bwMode="auto">
          <a:xfrm>
            <a:off x="6851650" y="51958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transHH</a:t>
            </a:r>
          </a:p>
        </p:txBody>
      </p:sp>
      <p:sp>
        <p:nvSpPr>
          <p:cNvPr id="1296513" name="Text Box 129"/>
          <p:cNvSpPr txBox="1">
            <a:spLocks noChangeArrowheads="1"/>
          </p:cNvSpPr>
          <p:nvPr/>
        </p:nvSpPr>
        <p:spPr bwMode="auto">
          <a:xfrm>
            <a:off x="5638800" y="6324600"/>
            <a:ext cx="141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transWCSh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600" y="59436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Single H-bonded A-A base pairs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37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5" name="Picture 3" descr="fig6.jpg                                                       00000002Zip 100                        AB89E6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717" y="76200"/>
            <a:ext cx="7168683" cy="66625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1454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fig9.jpg                                                       00000002Zip 100                        AB89E6CB:"/>
          <p:cNvPicPr>
            <a:picLocks noChangeAspect="1" noChangeArrowheads="1"/>
          </p:cNvPicPr>
          <p:nvPr/>
        </p:nvPicPr>
        <p:blipFill>
          <a:blip r:embed="rId3" cstate="print"/>
          <a:srcRect t="1624" r="4157" b="2556"/>
          <a:stretch>
            <a:fillRect/>
          </a:stretch>
        </p:blipFill>
        <p:spPr bwMode="auto">
          <a:xfrm>
            <a:off x="207861" y="457200"/>
            <a:ext cx="8783739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5949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295536"/>
              </p:ext>
            </p:extLst>
          </p:nvPr>
        </p:nvGraphicFramePr>
        <p:xfrm>
          <a:off x="738188" y="1500188"/>
          <a:ext cx="7667625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Image" r:id="rId3" imgW="10222200" imgH="5142600" progId="Photoshop.Image.15">
                  <p:embed/>
                </p:oleObj>
              </mc:Choice>
              <mc:Fallback>
                <p:oleObj name="Image" r:id="rId3" imgW="10222200" imgH="5142600" progId="Photoshop.Image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8188" y="1500188"/>
                        <a:ext cx="7667625" cy="3857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77065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RNA uses chemically modified bases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04077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1143000"/>
            <a:ext cx="4382871" cy="3069167"/>
            <a:chOff x="2170329" y="3407833"/>
            <a:chExt cx="3620871" cy="2383367"/>
          </a:xfrm>
        </p:grpSpPr>
        <p:pic>
          <p:nvPicPr>
            <p:cNvPr id="3" name="Picture 2" descr="Figure 1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4041" r="62195" b="56267"/>
            <a:stretch/>
          </p:blipFill>
          <p:spPr bwMode="auto">
            <a:xfrm>
              <a:off x="2170329" y="3407833"/>
              <a:ext cx="3620871" cy="2383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703234" y="4495800"/>
              <a:ext cx="990600" cy="1143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Oval 4"/>
          <p:cNvSpPr/>
          <p:nvPr/>
        </p:nvSpPr>
        <p:spPr>
          <a:xfrm>
            <a:off x="3620871" y="2916767"/>
            <a:ext cx="228600" cy="762000"/>
          </a:xfrm>
          <a:prstGeom prst="ellipse">
            <a:avLst/>
          </a:prstGeom>
          <a:noFill/>
          <a:ln w="38100" cmpd="sng">
            <a:solidFill>
              <a:srgbClr val="2929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3589" y="2032907"/>
            <a:ext cx="4189411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929FF"/>
                </a:solidFill>
                <a:latin typeface="American Typewriter Condensed"/>
                <a:cs typeface="American Typewriter Condensed"/>
              </a:rPr>
              <a:t>conformational selection</a:t>
            </a:r>
          </a:p>
          <a:p>
            <a:pPr algn="ctr"/>
            <a:r>
              <a:rPr lang="en-US" sz="3200" b="1" dirty="0" smtClean="0">
                <a:solidFill>
                  <a:srgbClr val="2929FF"/>
                </a:solidFill>
                <a:latin typeface="American Typewriter Condensed"/>
                <a:cs typeface="American Typewriter Condensed"/>
              </a:rPr>
              <a:t>vs.</a:t>
            </a:r>
          </a:p>
          <a:p>
            <a:pPr algn="ctr"/>
            <a:r>
              <a:rPr lang="en-US" sz="3200" b="1" dirty="0" smtClean="0">
                <a:solidFill>
                  <a:srgbClr val="2929FF"/>
                </a:solidFill>
                <a:latin typeface="American Typewriter Condensed"/>
                <a:cs typeface="American Typewriter Condensed"/>
              </a:rPr>
              <a:t>induced fit</a:t>
            </a:r>
          </a:p>
          <a:p>
            <a:pPr algn="ctr"/>
            <a:endParaRPr lang="en-US" sz="3200" b="1" dirty="0">
              <a:solidFill>
                <a:srgbClr val="2929FF"/>
              </a:solidFill>
              <a:latin typeface="American Typewriter Condensed"/>
              <a:cs typeface="American Typewriter Condensed"/>
            </a:endParaRPr>
          </a:p>
          <a:p>
            <a:pPr algn="ctr"/>
            <a:r>
              <a:rPr lang="en-US" sz="3200" b="1" dirty="0" smtClean="0">
                <a:solidFill>
                  <a:srgbClr val="2929FF"/>
                </a:solidFill>
                <a:latin typeface="American Typewriter Condensed"/>
                <a:cs typeface="American Typewriter Condensed"/>
              </a:rPr>
              <a:t>(in helix recognition)</a:t>
            </a:r>
            <a:endParaRPr lang="en-US" sz="3200" dirty="0">
              <a:solidFill>
                <a:srgbClr val="292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390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4937" y="152400"/>
            <a:ext cx="4954126" cy="830997"/>
          </a:xfrm>
          <a:prstGeom prst="rect">
            <a:avLst/>
          </a:prstGeom>
          <a:solidFill>
            <a:srgbClr val="FFFF00"/>
          </a:solidFill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are the force fields reliable?</a:t>
            </a:r>
          </a:p>
          <a:p>
            <a:pPr algn="ctr"/>
            <a:r>
              <a:rPr lang="en-US" b="1" dirty="0" smtClean="0"/>
              <a:t>(free energetics, sampling, dynamics)</a:t>
            </a:r>
            <a:endParaRPr lang="en-US" b="1" dirty="0"/>
          </a:p>
        </p:txBody>
      </p:sp>
      <p:sp>
        <p:nvSpPr>
          <p:cNvPr id="3" name="Freeform 7"/>
          <p:cNvSpPr>
            <a:spLocks/>
          </p:cNvSpPr>
          <p:nvPr/>
        </p:nvSpPr>
        <p:spPr bwMode="auto">
          <a:xfrm>
            <a:off x="1344427" y="3754087"/>
            <a:ext cx="7113773" cy="3027713"/>
          </a:xfrm>
          <a:custGeom>
            <a:avLst/>
            <a:gdLst>
              <a:gd name="T0" fmla="*/ 0 w 4672"/>
              <a:gd name="T1" fmla="*/ 363102 h 2546"/>
              <a:gd name="T2" fmla="*/ 660400 w 4672"/>
              <a:gd name="T3" fmla="*/ 449299 h 2546"/>
              <a:gd name="T4" fmla="*/ 1003300 w 4672"/>
              <a:gd name="T5" fmla="*/ 647550 h 2546"/>
              <a:gd name="T6" fmla="*/ 1549400 w 4672"/>
              <a:gd name="T7" fmla="*/ 182090 h 2546"/>
              <a:gd name="T8" fmla="*/ 2455862 w 4672"/>
              <a:gd name="T9" fmla="*/ 1742244 h 2546"/>
              <a:gd name="T10" fmla="*/ 2870200 w 4672"/>
              <a:gd name="T11" fmla="*/ 742366 h 2546"/>
              <a:gd name="T12" fmla="*/ 3162299 w 4672"/>
              <a:gd name="T13" fmla="*/ 733747 h 2546"/>
              <a:gd name="T14" fmla="*/ 3759200 w 4672"/>
              <a:gd name="T15" fmla="*/ 2121508 h 2546"/>
              <a:gd name="T16" fmla="*/ 4394200 w 4672"/>
              <a:gd name="T17" fmla="*/ 1535373 h 2546"/>
              <a:gd name="T18" fmla="*/ 4937124 w 4672"/>
              <a:gd name="T19" fmla="*/ 2362859 h 2546"/>
              <a:gd name="T20" fmla="*/ 5499099 w 4672"/>
              <a:gd name="T21" fmla="*/ 182090 h 2546"/>
              <a:gd name="T22" fmla="*/ 6073774 w 4672"/>
              <a:gd name="T23" fmla="*/ 2518012 h 2546"/>
              <a:gd name="T24" fmla="*/ 6692900 w 4672"/>
              <a:gd name="T25" fmla="*/ 1535373 h 2546"/>
              <a:gd name="T26" fmla="*/ 7416800 w 4672"/>
              <a:gd name="T27" fmla="*/ 1328502 h 254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672"/>
              <a:gd name="T43" fmla="*/ 0 h 2546"/>
              <a:gd name="T44" fmla="*/ 4672 w 4672"/>
              <a:gd name="T45" fmla="*/ 2546 h 2546"/>
              <a:gd name="connsiteX0" fmla="*/ 0 w 10000"/>
              <a:gd name="connsiteY0" fmla="*/ 1324 h 10000"/>
              <a:gd name="connsiteX1" fmla="*/ 890 w 10000"/>
              <a:gd name="connsiteY1" fmla="*/ 1638 h 10000"/>
              <a:gd name="connsiteX2" fmla="*/ 1353 w 10000"/>
              <a:gd name="connsiteY2" fmla="*/ 2361 h 10000"/>
              <a:gd name="connsiteX3" fmla="*/ 2089 w 10000"/>
              <a:gd name="connsiteY3" fmla="*/ 664 h 10000"/>
              <a:gd name="connsiteX4" fmla="*/ 3311 w 10000"/>
              <a:gd name="connsiteY4" fmla="*/ 6351 h 10000"/>
              <a:gd name="connsiteX5" fmla="*/ 3824 w 10000"/>
              <a:gd name="connsiteY5" fmla="*/ 2604 h 10000"/>
              <a:gd name="connsiteX6" fmla="*/ 4264 w 10000"/>
              <a:gd name="connsiteY6" fmla="*/ 2675 h 10000"/>
              <a:gd name="connsiteX7" fmla="*/ 5068 w 10000"/>
              <a:gd name="connsiteY7" fmla="*/ 7734 h 10000"/>
              <a:gd name="connsiteX8" fmla="*/ 5925 w 10000"/>
              <a:gd name="connsiteY8" fmla="*/ 5597 h 10000"/>
              <a:gd name="connsiteX9" fmla="*/ 6657 w 10000"/>
              <a:gd name="connsiteY9" fmla="*/ 8614 h 10000"/>
              <a:gd name="connsiteX10" fmla="*/ 7414 w 10000"/>
              <a:gd name="connsiteY10" fmla="*/ 664 h 10000"/>
              <a:gd name="connsiteX11" fmla="*/ 8189 w 10000"/>
              <a:gd name="connsiteY11" fmla="*/ 9179 h 10000"/>
              <a:gd name="connsiteX12" fmla="*/ 9024 w 10000"/>
              <a:gd name="connsiteY12" fmla="*/ 5597 h 10000"/>
              <a:gd name="connsiteX13" fmla="*/ 10000 w 10000"/>
              <a:gd name="connsiteY13" fmla="*/ 4843 h 10000"/>
              <a:gd name="connsiteX0" fmla="*/ 0 w 10000"/>
              <a:gd name="connsiteY0" fmla="*/ 754 h 9430"/>
              <a:gd name="connsiteX1" fmla="*/ 890 w 10000"/>
              <a:gd name="connsiteY1" fmla="*/ 1068 h 9430"/>
              <a:gd name="connsiteX2" fmla="*/ 1353 w 10000"/>
              <a:gd name="connsiteY2" fmla="*/ 1791 h 9430"/>
              <a:gd name="connsiteX3" fmla="*/ 2089 w 10000"/>
              <a:gd name="connsiteY3" fmla="*/ 94 h 9430"/>
              <a:gd name="connsiteX4" fmla="*/ 3627 w 10000"/>
              <a:gd name="connsiteY4" fmla="*/ 2034 h 9430"/>
              <a:gd name="connsiteX5" fmla="*/ 3824 w 10000"/>
              <a:gd name="connsiteY5" fmla="*/ 2034 h 9430"/>
              <a:gd name="connsiteX6" fmla="*/ 4264 w 10000"/>
              <a:gd name="connsiteY6" fmla="*/ 2105 h 9430"/>
              <a:gd name="connsiteX7" fmla="*/ 5068 w 10000"/>
              <a:gd name="connsiteY7" fmla="*/ 7164 h 9430"/>
              <a:gd name="connsiteX8" fmla="*/ 5925 w 10000"/>
              <a:gd name="connsiteY8" fmla="*/ 5027 h 9430"/>
              <a:gd name="connsiteX9" fmla="*/ 6657 w 10000"/>
              <a:gd name="connsiteY9" fmla="*/ 8044 h 9430"/>
              <a:gd name="connsiteX10" fmla="*/ 7414 w 10000"/>
              <a:gd name="connsiteY10" fmla="*/ 94 h 9430"/>
              <a:gd name="connsiteX11" fmla="*/ 8189 w 10000"/>
              <a:gd name="connsiteY11" fmla="*/ 8609 h 9430"/>
              <a:gd name="connsiteX12" fmla="*/ 9024 w 10000"/>
              <a:gd name="connsiteY12" fmla="*/ 5027 h 9430"/>
              <a:gd name="connsiteX13" fmla="*/ 10000 w 10000"/>
              <a:gd name="connsiteY13" fmla="*/ 4273 h 9430"/>
              <a:gd name="connsiteX0" fmla="*/ 0 w 10000"/>
              <a:gd name="connsiteY0" fmla="*/ 800 h 10000"/>
              <a:gd name="connsiteX1" fmla="*/ 890 w 10000"/>
              <a:gd name="connsiteY1" fmla="*/ 1133 h 10000"/>
              <a:gd name="connsiteX2" fmla="*/ 1353 w 10000"/>
              <a:gd name="connsiteY2" fmla="*/ 1899 h 10000"/>
              <a:gd name="connsiteX3" fmla="*/ 2647 w 10000"/>
              <a:gd name="connsiteY3" fmla="*/ 4219 h 10000"/>
              <a:gd name="connsiteX4" fmla="*/ 3627 w 10000"/>
              <a:gd name="connsiteY4" fmla="*/ 2157 h 10000"/>
              <a:gd name="connsiteX5" fmla="*/ 3824 w 10000"/>
              <a:gd name="connsiteY5" fmla="*/ 2157 h 10000"/>
              <a:gd name="connsiteX6" fmla="*/ 4264 w 10000"/>
              <a:gd name="connsiteY6" fmla="*/ 2232 h 10000"/>
              <a:gd name="connsiteX7" fmla="*/ 5068 w 10000"/>
              <a:gd name="connsiteY7" fmla="*/ 7597 h 10000"/>
              <a:gd name="connsiteX8" fmla="*/ 5925 w 10000"/>
              <a:gd name="connsiteY8" fmla="*/ 5331 h 10000"/>
              <a:gd name="connsiteX9" fmla="*/ 6657 w 10000"/>
              <a:gd name="connsiteY9" fmla="*/ 8530 h 10000"/>
              <a:gd name="connsiteX10" fmla="*/ 7414 w 10000"/>
              <a:gd name="connsiteY10" fmla="*/ 100 h 10000"/>
              <a:gd name="connsiteX11" fmla="*/ 8189 w 10000"/>
              <a:gd name="connsiteY11" fmla="*/ 9129 h 10000"/>
              <a:gd name="connsiteX12" fmla="*/ 9024 w 10000"/>
              <a:gd name="connsiteY12" fmla="*/ 5331 h 10000"/>
              <a:gd name="connsiteX13" fmla="*/ 10000 w 10000"/>
              <a:gd name="connsiteY13" fmla="*/ 4531 h 10000"/>
              <a:gd name="connsiteX0" fmla="*/ 0 w 10000"/>
              <a:gd name="connsiteY0" fmla="*/ 800 h 10000"/>
              <a:gd name="connsiteX1" fmla="*/ 890 w 10000"/>
              <a:gd name="connsiteY1" fmla="*/ 1133 h 10000"/>
              <a:gd name="connsiteX2" fmla="*/ 1353 w 10000"/>
              <a:gd name="connsiteY2" fmla="*/ 1899 h 10000"/>
              <a:gd name="connsiteX3" fmla="*/ 2647 w 10000"/>
              <a:gd name="connsiteY3" fmla="*/ 4219 h 10000"/>
              <a:gd name="connsiteX4" fmla="*/ 3627 w 10000"/>
              <a:gd name="connsiteY4" fmla="*/ 2157 h 10000"/>
              <a:gd name="connsiteX5" fmla="*/ 3725 w 10000"/>
              <a:gd name="connsiteY5" fmla="*/ 1568 h 10000"/>
              <a:gd name="connsiteX6" fmla="*/ 4264 w 10000"/>
              <a:gd name="connsiteY6" fmla="*/ 2232 h 10000"/>
              <a:gd name="connsiteX7" fmla="*/ 5068 w 10000"/>
              <a:gd name="connsiteY7" fmla="*/ 7597 h 10000"/>
              <a:gd name="connsiteX8" fmla="*/ 5925 w 10000"/>
              <a:gd name="connsiteY8" fmla="*/ 5331 h 10000"/>
              <a:gd name="connsiteX9" fmla="*/ 6657 w 10000"/>
              <a:gd name="connsiteY9" fmla="*/ 8530 h 10000"/>
              <a:gd name="connsiteX10" fmla="*/ 7414 w 10000"/>
              <a:gd name="connsiteY10" fmla="*/ 100 h 10000"/>
              <a:gd name="connsiteX11" fmla="*/ 8189 w 10000"/>
              <a:gd name="connsiteY11" fmla="*/ 9129 h 10000"/>
              <a:gd name="connsiteX12" fmla="*/ 9024 w 10000"/>
              <a:gd name="connsiteY12" fmla="*/ 5331 h 10000"/>
              <a:gd name="connsiteX13" fmla="*/ 10000 w 10000"/>
              <a:gd name="connsiteY13" fmla="*/ 4531 h 10000"/>
              <a:gd name="connsiteX0" fmla="*/ 0 w 10000"/>
              <a:gd name="connsiteY0" fmla="*/ 800 h 10000"/>
              <a:gd name="connsiteX1" fmla="*/ 890 w 10000"/>
              <a:gd name="connsiteY1" fmla="*/ 1133 h 10000"/>
              <a:gd name="connsiteX2" fmla="*/ 1353 w 10000"/>
              <a:gd name="connsiteY2" fmla="*/ 1899 h 10000"/>
              <a:gd name="connsiteX3" fmla="*/ 2647 w 10000"/>
              <a:gd name="connsiteY3" fmla="*/ 4219 h 10000"/>
              <a:gd name="connsiteX4" fmla="*/ 3627 w 10000"/>
              <a:gd name="connsiteY4" fmla="*/ 2157 h 10000"/>
              <a:gd name="connsiteX5" fmla="*/ 4264 w 10000"/>
              <a:gd name="connsiteY5" fmla="*/ 2232 h 10000"/>
              <a:gd name="connsiteX6" fmla="*/ 5068 w 10000"/>
              <a:gd name="connsiteY6" fmla="*/ 7597 h 10000"/>
              <a:gd name="connsiteX7" fmla="*/ 5925 w 10000"/>
              <a:gd name="connsiteY7" fmla="*/ 5331 h 10000"/>
              <a:gd name="connsiteX8" fmla="*/ 6657 w 10000"/>
              <a:gd name="connsiteY8" fmla="*/ 8530 h 10000"/>
              <a:gd name="connsiteX9" fmla="*/ 7414 w 10000"/>
              <a:gd name="connsiteY9" fmla="*/ 100 h 10000"/>
              <a:gd name="connsiteX10" fmla="*/ 8189 w 10000"/>
              <a:gd name="connsiteY10" fmla="*/ 9129 h 10000"/>
              <a:gd name="connsiteX11" fmla="*/ 9024 w 10000"/>
              <a:gd name="connsiteY11" fmla="*/ 5331 h 10000"/>
              <a:gd name="connsiteX12" fmla="*/ 10000 w 10000"/>
              <a:gd name="connsiteY12" fmla="*/ 4531 h 10000"/>
              <a:gd name="connsiteX0" fmla="*/ 0 w 10000"/>
              <a:gd name="connsiteY0" fmla="*/ 800 h 10000"/>
              <a:gd name="connsiteX1" fmla="*/ 890 w 10000"/>
              <a:gd name="connsiteY1" fmla="*/ 1133 h 10000"/>
              <a:gd name="connsiteX2" fmla="*/ 1353 w 10000"/>
              <a:gd name="connsiteY2" fmla="*/ 1899 h 10000"/>
              <a:gd name="connsiteX3" fmla="*/ 2647 w 10000"/>
              <a:gd name="connsiteY3" fmla="*/ 4219 h 10000"/>
              <a:gd name="connsiteX4" fmla="*/ 4264 w 10000"/>
              <a:gd name="connsiteY4" fmla="*/ 2232 h 10000"/>
              <a:gd name="connsiteX5" fmla="*/ 5068 w 10000"/>
              <a:gd name="connsiteY5" fmla="*/ 7597 h 10000"/>
              <a:gd name="connsiteX6" fmla="*/ 5925 w 10000"/>
              <a:gd name="connsiteY6" fmla="*/ 5331 h 10000"/>
              <a:gd name="connsiteX7" fmla="*/ 6657 w 10000"/>
              <a:gd name="connsiteY7" fmla="*/ 8530 h 10000"/>
              <a:gd name="connsiteX8" fmla="*/ 7414 w 10000"/>
              <a:gd name="connsiteY8" fmla="*/ 100 h 10000"/>
              <a:gd name="connsiteX9" fmla="*/ 8189 w 10000"/>
              <a:gd name="connsiteY9" fmla="*/ 9129 h 10000"/>
              <a:gd name="connsiteX10" fmla="*/ 9024 w 10000"/>
              <a:gd name="connsiteY10" fmla="*/ 5331 h 10000"/>
              <a:gd name="connsiteX11" fmla="*/ 10000 w 10000"/>
              <a:gd name="connsiteY11" fmla="*/ 4531 h 10000"/>
              <a:gd name="connsiteX0" fmla="*/ 133 w 10133"/>
              <a:gd name="connsiteY0" fmla="*/ 800 h 10000"/>
              <a:gd name="connsiteX1" fmla="*/ 148 w 10133"/>
              <a:gd name="connsiteY1" fmla="*/ 826 h 10000"/>
              <a:gd name="connsiteX2" fmla="*/ 1023 w 10133"/>
              <a:gd name="connsiteY2" fmla="*/ 1133 h 10000"/>
              <a:gd name="connsiteX3" fmla="*/ 1486 w 10133"/>
              <a:gd name="connsiteY3" fmla="*/ 1899 h 10000"/>
              <a:gd name="connsiteX4" fmla="*/ 2780 w 10133"/>
              <a:gd name="connsiteY4" fmla="*/ 4219 h 10000"/>
              <a:gd name="connsiteX5" fmla="*/ 4397 w 10133"/>
              <a:gd name="connsiteY5" fmla="*/ 2232 h 10000"/>
              <a:gd name="connsiteX6" fmla="*/ 5201 w 10133"/>
              <a:gd name="connsiteY6" fmla="*/ 7597 h 10000"/>
              <a:gd name="connsiteX7" fmla="*/ 6058 w 10133"/>
              <a:gd name="connsiteY7" fmla="*/ 5331 h 10000"/>
              <a:gd name="connsiteX8" fmla="*/ 6790 w 10133"/>
              <a:gd name="connsiteY8" fmla="*/ 8530 h 10000"/>
              <a:gd name="connsiteX9" fmla="*/ 7547 w 10133"/>
              <a:gd name="connsiteY9" fmla="*/ 100 h 10000"/>
              <a:gd name="connsiteX10" fmla="*/ 8322 w 10133"/>
              <a:gd name="connsiteY10" fmla="*/ 9129 h 10000"/>
              <a:gd name="connsiteX11" fmla="*/ 9157 w 10133"/>
              <a:gd name="connsiteY11" fmla="*/ 5331 h 10000"/>
              <a:gd name="connsiteX12" fmla="*/ 10133 w 10133"/>
              <a:gd name="connsiteY12" fmla="*/ 4531 h 10000"/>
              <a:gd name="connsiteX0" fmla="*/ 211 w 10211"/>
              <a:gd name="connsiteY0" fmla="*/ 800 h 10000"/>
              <a:gd name="connsiteX1" fmla="*/ 226 w 10211"/>
              <a:gd name="connsiteY1" fmla="*/ 826 h 10000"/>
              <a:gd name="connsiteX2" fmla="*/ 1564 w 10211"/>
              <a:gd name="connsiteY2" fmla="*/ 1899 h 10000"/>
              <a:gd name="connsiteX3" fmla="*/ 2858 w 10211"/>
              <a:gd name="connsiteY3" fmla="*/ 4219 h 10000"/>
              <a:gd name="connsiteX4" fmla="*/ 4475 w 10211"/>
              <a:gd name="connsiteY4" fmla="*/ 2232 h 10000"/>
              <a:gd name="connsiteX5" fmla="*/ 5279 w 10211"/>
              <a:gd name="connsiteY5" fmla="*/ 7597 h 10000"/>
              <a:gd name="connsiteX6" fmla="*/ 6136 w 10211"/>
              <a:gd name="connsiteY6" fmla="*/ 5331 h 10000"/>
              <a:gd name="connsiteX7" fmla="*/ 6868 w 10211"/>
              <a:gd name="connsiteY7" fmla="*/ 8530 h 10000"/>
              <a:gd name="connsiteX8" fmla="*/ 7625 w 10211"/>
              <a:gd name="connsiteY8" fmla="*/ 100 h 10000"/>
              <a:gd name="connsiteX9" fmla="*/ 8400 w 10211"/>
              <a:gd name="connsiteY9" fmla="*/ 9129 h 10000"/>
              <a:gd name="connsiteX10" fmla="*/ 9235 w 10211"/>
              <a:gd name="connsiteY10" fmla="*/ 5331 h 10000"/>
              <a:gd name="connsiteX11" fmla="*/ 10211 w 10211"/>
              <a:gd name="connsiteY11" fmla="*/ 4531 h 10000"/>
              <a:gd name="connsiteX0" fmla="*/ 426 w 10426"/>
              <a:gd name="connsiteY0" fmla="*/ 800 h 10000"/>
              <a:gd name="connsiteX1" fmla="*/ 441 w 10426"/>
              <a:gd name="connsiteY1" fmla="*/ 826 h 10000"/>
              <a:gd name="connsiteX2" fmla="*/ 3073 w 10426"/>
              <a:gd name="connsiteY2" fmla="*/ 4219 h 10000"/>
              <a:gd name="connsiteX3" fmla="*/ 4690 w 10426"/>
              <a:gd name="connsiteY3" fmla="*/ 2232 h 10000"/>
              <a:gd name="connsiteX4" fmla="*/ 5494 w 10426"/>
              <a:gd name="connsiteY4" fmla="*/ 7597 h 10000"/>
              <a:gd name="connsiteX5" fmla="*/ 6351 w 10426"/>
              <a:gd name="connsiteY5" fmla="*/ 5331 h 10000"/>
              <a:gd name="connsiteX6" fmla="*/ 7083 w 10426"/>
              <a:gd name="connsiteY6" fmla="*/ 8530 h 10000"/>
              <a:gd name="connsiteX7" fmla="*/ 7840 w 10426"/>
              <a:gd name="connsiteY7" fmla="*/ 100 h 10000"/>
              <a:gd name="connsiteX8" fmla="*/ 8615 w 10426"/>
              <a:gd name="connsiteY8" fmla="*/ 9129 h 10000"/>
              <a:gd name="connsiteX9" fmla="*/ 9450 w 10426"/>
              <a:gd name="connsiteY9" fmla="*/ 5331 h 10000"/>
              <a:gd name="connsiteX10" fmla="*/ 10426 w 10426"/>
              <a:gd name="connsiteY10" fmla="*/ 4531 h 10000"/>
              <a:gd name="connsiteX0" fmla="*/ 696 w 10696"/>
              <a:gd name="connsiteY0" fmla="*/ 800 h 10000"/>
              <a:gd name="connsiteX1" fmla="*/ 711 w 10696"/>
              <a:gd name="connsiteY1" fmla="*/ 826 h 10000"/>
              <a:gd name="connsiteX2" fmla="*/ 4960 w 10696"/>
              <a:gd name="connsiteY2" fmla="*/ 2232 h 10000"/>
              <a:gd name="connsiteX3" fmla="*/ 5764 w 10696"/>
              <a:gd name="connsiteY3" fmla="*/ 7597 h 10000"/>
              <a:gd name="connsiteX4" fmla="*/ 6621 w 10696"/>
              <a:gd name="connsiteY4" fmla="*/ 5331 h 10000"/>
              <a:gd name="connsiteX5" fmla="*/ 7353 w 10696"/>
              <a:gd name="connsiteY5" fmla="*/ 8530 h 10000"/>
              <a:gd name="connsiteX6" fmla="*/ 8110 w 10696"/>
              <a:gd name="connsiteY6" fmla="*/ 100 h 10000"/>
              <a:gd name="connsiteX7" fmla="*/ 8885 w 10696"/>
              <a:gd name="connsiteY7" fmla="*/ 9129 h 10000"/>
              <a:gd name="connsiteX8" fmla="*/ 9720 w 10696"/>
              <a:gd name="connsiteY8" fmla="*/ 5331 h 10000"/>
              <a:gd name="connsiteX9" fmla="*/ 10696 w 10696"/>
              <a:gd name="connsiteY9" fmla="*/ 4531 h 10000"/>
              <a:gd name="connsiteX0" fmla="*/ 0 w 10000"/>
              <a:gd name="connsiteY0" fmla="*/ 800 h 10000"/>
              <a:gd name="connsiteX1" fmla="*/ 3396 w 10000"/>
              <a:gd name="connsiteY1" fmla="*/ 1473 h 10000"/>
              <a:gd name="connsiteX2" fmla="*/ 4264 w 10000"/>
              <a:gd name="connsiteY2" fmla="*/ 2232 h 10000"/>
              <a:gd name="connsiteX3" fmla="*/ 5068 w 10000"/>
              <a:gd name="connsiteY3" fmla="*/ 7597 h 10000"/>
              <a:gd name="connsiteX4" fmla="*/ 5925 w 10000"/>
              <a:gd name="connsiteY4" fmla="*/ 5331 h 10000"/>
              <a:gd name="connsiteX5" fmla="*/ 6657 w 10000"/>
              <a:gd name="connsiteY5" fmla="*/ 8530 h 10000"/>
              <a:gd name="connsiteX6" fmla="*/ 7414 w 10000"/>
              <a:gd name="connsiteY6" fmla="*/ 100 h 10000"/>
              <a:gd name="connsiteX7" fmla="*/ 8189 w 10000"/>
              <a:gd name="connsiteY7" fmla="*/ 9129 h 10000"/>
              <a:gd name="connsiteX8" fmla="*/ 9024 w 10000"/>
              <a:gd name="connsiteY8" fmla="*/ 5331 h 10000"/>
              <a:gd name="connsiteX9" fmla="*/ 10000 w 10000"/>
              <a:gd name="connsiteY9" fmla="*/ 4531 h 10000"/>
              <a:gd name="connsiteX0" fmla="*/ 0 w 10000"/>
              <a:gd name="connsiteY0" fmla="*/ 800 h 10000"/>
              <a:gd name="connsiteX1" fmla="*/ 3396 w 10000"/>
              <a:gd name="connsiteY1" fmla="*/ 1473 h 10000"/>
              <a:gd name="connsiteX2" fmla="*/ 5068 w 10000"/>
              <a:gd name="connsiteY2" fmla="*/ 7597 h 10000"/>
              <a:gd name="connsiteX3" fmla="*/ 5925 w 10000"/>
              <a:gd name="connsiteY3" fmla="*/ 5331 h 10000"/>
              <a:gd name="connsiteX4" fmla="*/ 6657 w 10000"/>
              <a:gd name="connsiteY4" fmla="*/ 8530 h 10000"/>
              <a:gd name="connsiteX5" fmla="*/ 7414 w 10000"/>
              <a:gd name="connsiteY5" fmla="*/ 100 h 10000"/>
              <a:gd name="connsiteX6" fmla="*/ 8189 w 10000"/>
              <a:gd name="connsiteY6" fmla="*/ 9129 h 10000"/>
              <a:gd name="connsiteX7" fmla="*/ 9024 w 10000"/>
              <a:gd name="connsiteY7" fmla="*/ 5331 h 10000"/>
              <a:gd name="connsiteX8" fmla="*/ 10000 w 10000"/>
              <a:gd name="connsiteY8" fmla="*/ 4531 h 10000"/>
              <a:gd name="connsiteX0" fmla="*/ 0 w 6604"/>
              <a:gd name="connsiteY0" fmla="*/ 1473 h 10000"/>
              <a:gd name="connsiteX1" fmla="*/ 1672 w 6604"/>
              <a:gd name="connsiteY1" fmla="*/ 7597 h 10000"/>
              <a:gd name="connsiteX2" fmla="*/ 2529 w 6604"/>
              <a:gd name="connsiteY2" fmla="*/ 5331 h 10000"/>
              <a:gd name="connsiteX3" fmla="*/ 3261 w 6604"/>
              <a:gd name="connsiteY3" fmla="*/ 8530 h 10000"/>
              <a:gd name="connsiteX4" fmla="*/ 4018 w 6604"/>
              <a:gd name="connsiteY4" fmla="*/ 100 h 10000"/>
              <a:gd name="connsiteX5" fmla="*/ 4793 w 6604"/>
              <a:gd name="connsiteY5" fmla="*/ 9129 h 10000"/>
              <a:gd name="connsiteX6" fmla="*/ 5628 w 6604"/>
              <a:gd name="connsiteY6" fmla="*/ 5331 h 10000"/>
              <a:gd name="connsiteX7" fmla="*/ 6604 w 6604"/>
              <a:gd name="connsiteY7" fmla="*/ 4531 h 10000"/>
              <a:gd name="connsiteX0" fmla="*/ 0 w 10000"/>
              <a:gd name="connsiteY0" fmla="*/ 1473 h 10000"/>
              <a:gd name="connsiteX1" fmla="*/ 2035 w 10000"/>
              <a:gd name="connsiteY1" fmla="*/ 7281 h 10000"/>
              <a:gd name="connsiteX2" fmla="*/ 3829 w 10000"/>
              <a:gd name="connsiteY2" fmla="*/ 5331 h 10000"/>
              <a:gd name="connsiteX3" fmla="*/ 4938 w 10000"/>
              <a:gd name="connsiteY3" fmla="*/ 8530 h 10000"/>
              <a:gd name="connsiteX4" fmla="*/ 6084 w 10000"/>
              <a:gd name="connsiteY4" fmla="*/ 100 h 10000"/>
              <a:gd name="connsiteX5" fmla="*/ 7258 w 10000"/>
              <a:gd name="connsiteY5" fmla="*/ 9129 h 10000"/>
              <a:gd name="connsiteX6" fmla="*/ 8522 w 10000"/>
              <a:gd name="connsiteY6" fmla="*/ 5331 h 10000"/>
              <a:gd name="connsiteX7" fmla="*/ 10000 w 10000"/>
              <a:gd name="connsiteY7" fmla="*/ 4531 h 10000"/>
              <a:gd name="connsiteX0" fmla="*/ 0 w 10000"/>
              <a:gd name="connsiteY0" fmla="*/ 1473 h 10000"/>
              <a:gd name="connsiteX1" fmla="*/ 2035 w 10000"/>
              <a:gd name="connsiteY1" fmla="*/ 7281 h 10000"/>
              <a:gd name="connsiteX2" fmla="*/ 3535 w 10000"/>
              <a:gd name="connsiteY2" fmla="*/ 5233 h 10000"/>
              <a:gd name="connsiteX3" fmla="*/ 4938 w 10000"/>
              <a:gd name="connsiteY3" fmla="*/ 8530 h 10000"/>
              <a:gd name="connsiteX4" fmla="*/ 6084 w 10000"/>
              <a:gd name="connsiteY4" fmla="*/ 100 h 10000"/>
              <a:gd name="connsiteX5" fmla="*/ 7258 w 10000"/>
              <a:gd name="connsiteY5" fmla="*/ 9129 h 10000"/>
              <a:gd name="connsiteX6" fmla="*/ 8522 w 10000"/>
              <a:gd name="connsiteY6" fmla="*/ 5331 h 10000"/>
              <a:gd name="connsiteX7" fmla="*/ 10000 w 10000"/>
              <a:gd name="connsiteY7" fmla="*/ 4531 h 10000"/>
              <a:gd name="connsiteX0" fmla="*/ 0 w 10000"/>
              <a:gd name="connsiteY0" fmla="*/ 1473 h 10000"/>
              <a:gd name="connsiteX1" fmla="*/ 2035 w 10000"/>
              <a:gd name="connsiteY1" fmla="*/ 7281 h 10000"/>
              <a:gd name="connsiteX2" fmla="*/ 3535 w 10000"/>
              <a:gd name="connsiteY2" fmla="*/ 5233 h 10000"/>
              <a:gd name="connsiteX3" fmla="*/ 4713 w 10000"/>
              <a:gd name="connsiteY3" fmla="*/ 7736 h 10000"/>
              <a:gd name="connsiteX4" fmla="*/ 6084 w 10000"/>
              <a:gd name="connsiteY4" fmla="*/ 100 h 10000"/>
              <a:gd name="connsiteX5" fmla="*/ 7258 w 10000"/>
              <a:gd name="connsiteY5" fmla="*/ 9129 h 10000"/>
              <a:gd name="connsiteX6" fmla="*/ 8522 w 10000"/>
              <a:gd name="connsiteY6" fmla="*/ 5331 h 10000"/>
              <a:gd name="connsiteX7" fmla="*/ 10000 w 10000"/>
              <a:gd name="connsiteY7" fmla="*/ 4531 h 10000"/>
              <a:gd name="connsiteX0" fmla="*/ 0 w 10000"/>
              <a:gd name="connsiteY0" fmla="*/ 1473 h 10000"/>
              <a:gd name="connsiteX1" fmla="*/ 2035 w 10000"/>
              <a:gd name="connsiteY1" fmla="*/ 7281 h 10000"/>
              <a:gd name="connsiteX2" fmla="*/ 3535 w 10000"/>
              <a:gd name="connsiteY2" fmla="*/ 5233 h 10000"/>
              <a:gd name="connsiteX3" fmla="*/ 4820 w 10000"/>
              <a:gd name="connsiteY3" fmla="*/ 7736 h 10000"/>
              <a:gd name="connsiteX4" fmla="*/ 6084 w 10000"/>
              <a:gd name="connsiteY4" fmla="*/ 100 h 10000"/>
              <a:gd name="connsiteX5" fmla="*/ 7258 w 10000"/>
              <a:gd name="connsiteY5" fmla="*/ 9129 h 10000"/>
              <a:gd name="connsiteX6" fmla="*/ 8522 w 10000"/>
              <a:gd name="connsiteY6" fmla="*/ 5331 h 10000"/>
              <a:gd name="connsiteX7" fmla="*/ 10000 w 10000"/>
              <a:gd name="connsiteY7" fmla="*/ 4531 h 10000"/>
              <a:gd name="connsiteX0" fmla="*/ 0 w 10000"/>
              <a:gd name="connsiteY0" fmla="*/ 1473 h 10000"/>
              <a:gd name="connsiteX1" fmla="*/ 2035 w 10000"/>
              <a:gd name="connsiteY1" fmla="*/ 7281 h 10000"/>
              <a:gd name="connsiteX2" fmla="*/ 3428 w 10000"/>
              <a:gd name="connsiteY2" fmla="*/ 5233 h 10000"/>
              <a:gd name="connsiteX3" fmla="*/ 4820 w 10000"/>
              <a:gd name="connsiteY3" fmla="*/ 7736 h 10000"/>
              <a:gd name="connsiteX4" fmla="*/ 6084 w 10000"/>
              <a:gd name="connsiteY4" fmla="*/ 100 h 10000"/>
              <a:gd name="connsiteX5" fmla="*/ 7258 w 10000"/>
              <a:gd name="connsiteY5" fmla="*/ 9129 h 10000"/>
              <a:gd name="connsiteX6" fmla="*/ 8522 w 10000"/>
              <a:gd name="connsiteY6" fmla="*/ 5331 h 10000"/>
              <a:gd name="connsiteX7" fmla="*/ 10000 w 10000"/>
              <a:gd name="connsiteY7" fmla="*/ 4531 h 10000"/>
              <a:gd name="connsiteX0" fmla="*/ 0 w 10000"/>
              <a:gd name="connsiteY0" fmla="*/ 1473 h 10619"/>
              <a:gd name="connsiteX1" fmla="*/ 2035 w 10000"/>
              <a:gd name="connsiteY1" fmla="*/ 7281 h 10619"/>
              <a:gd name="connsiteX2" fmla="*/ 3428 w 10000"/>
              <a:gd name="connsiteY2" fmla="*/ 5233 h 10619"/>
              <a:gd name="connsiteX3" fmla="*/ 4820 w 10000"/>
              <a:gd name="connsiteY3" fmla="*/ 7736 h 10619"/>
              <a:gd name="connsiteX4" fmla="*/ 6084 w 10000"/>
              <a:gd name="connsiteY4" fmla="*/ 100 h 10619"/>
              <a:gd name="connsiteX5" fmla="*/ 7258 w 10000"/>
              <a:gd name="connsiteY5" fmla="*/ 9129 h 10619"/>
              <a:gd name="connsiteX6" fmla="*/ 7554 w 10000"/>
              <a:gd name="connsiteY6" fmla="*/ 9043 h 10619"/>
              <a:gd name="connsiteX7" fmla="*/ 8522 w 10000"/>
              <a:gd name="connsiteY7" fmla="*/ 5331 h 10619"/>
              <a:gd name="connsiteX8" fmla="*/ 10000 w 10000"/>
              <a:gd name="connsiteY8" fmla="*/ 4531 h 10619"/>
              <a:gd name="connsiteX0" fmla="*/ 0 w 10000"/>
              <a:gd name="connsiteY0" fmla="*/ 1473 h 10619"/>
              <a:gd name="connsiteX1" fmla="*/ 2035 w 10000"/>
              <a:gd name="connsiteY1" fmla="*/ 7281 h 10619"/>
              <a:gd name="connsiteX2" fmla="*/ 3428 w 10000"/>
              <a:gd name="connsiteY2" fmla="*/ 5233 h 10619"/>
              <a:gd name="connsiteX3" fmla="*/ 4820 w 10000"/>
              <a:gd name="connsiteY3" fmla="*/ 7736 h 10619"/>
              <a:gd name="connsiteX4" fmla="*/ 6084 w 10000"/>
              <a:gd name="connsiteY4" fmla="*/ 100 h 10619"/>
              <a:gd name="connsiteX5" fmla="*/ 7258 w 10000"/>
              <a:gd name="connsiteY5" fmla="*/ 9129 h 10619"/>
              <a:gd name="connsiteX6" fmla="*/ 7554 w 10000"/>
              <a:gd name="connsiteY6" fmla="*/ 9043 h 10619"/>
              <a:gd name="connsiteX7" fmla="*/ 8522 w 10000"/>
              <a:gd name="connsiteY7" fmla="*/ 5331 h 10619"/>
              <a:gd name="connsiteX8" fmla="*/ 10000 w 10000"/>
              <a:gd name="connsiteY8" fmla="*/ 4531 h 10619"/>
              <a:gd name="connsiteX0" fmla="*/ 0 w 10000"/>
              <a:gd name="connsiteY0" fmla="*/ 1473 h 10619"/>
              <a:gd name="connsiteX1" fmla="*/ 2035 w 10000"/>
              <a:gd name="connsiteY1" fmla="*/ 7281 h 10619"/>
              <a:gd name="connsiteX2" fmla="*/ 3428 w 10000"/>
              <a:gd name="connsiteY2" fmla="*/ 5233 h 10619"/>
              <a:gd name="connsiteX3" fmla="*/ 4820 w 10000"/>
              <a:gd name="connsiteY3" fmla="*/ 7736 h 10619"/>
              <a:gd name="connsiteX4" fmla="*/ 6084 w 10000"/>
              <a:gd name="connsiteY4" fmla="*/ 100 h 10619"/>
              <a:gd name="connsiteX5" fmla="*/ 7258 w 10000"/>
              <a:gd name="connsiteY5" fmla="*/ 9129 h 10619"/>
              <a:gd name="connsiteX6" fmla="*/ 8034 w 10000"/>
              <a:gd name="connsiteY6" fmla="*/ 8647 h 10619"/>
              <a:gd name="connsiteX7" fmla="*/ 8522 w 10000"/>
              <a:gd name="connsiteY7" fmla="*/ 5331 h 10619"/>
              <a:gd name="connsiteX8" fmla="*/ 10000 w 10000"/>
              <a:gd name="connsiteY8" fmla="*/ 4531 h 10619"/>
              <a:gd name="connsiteX0" fmla="*/ 0 w 10000"/>
              <a:gd name="connsiteY0" fmla="*/ 1473 h 9681"/>
              <a:gd name="connsiteX1" fmla="*/ 2035 w 10000"/>
              <a:gd name="connsiteY1" fmla="*/ 7281 h 9681"/>
              <a:gd name="connsiteX2" fmla="*/ 3428 w 10000"/>
              <a:gd name="connsiteY2" fmla="*/ 5233 h 9681"/>
              <a:gd name="connsiteX3" fmla="*/ 4820 w 10000"/>
              <a:gd name="connsiteY3" fmla="*/ 7736 h 9681"/>
              <a:gd name="connsiteX4" fmla="*/ 6084 w 10000"/>
              <a:gd name="connsiteY4" fmla="*/ 100 h 9681"/>
              <a:gd name="connsiteX5" fmla="*/ 7070 w 10000"/>
              <a:gd name="connsiteY5" fmla="*/ 8191 h 9681"/>
              <a:gd name="connsiteX6" fmla="*/ 8034 w 10000"/>
              <a:gd name="connsiteY6" fmla="*/ 8647 h 9681"/>
              <a:gd name="connsiteX7" fmla="*/ 8522 w 10000"/>
              <a:gd name="connsiteY7" fmla="*/ 5331 h 9681"/>
              <a:gd name="connsiteX8" fmla="*/ 10000 w 10000"/>
              <a:gd name="connsiteY8" fmla="*/ 4531 h 9681"/>
              <a:gd name="connsiteX0" fmla="*/ 0 w 10000"/>
              <a:gd name="connsiteY0" fmla="*/ 1522 h 10000"/>
              <a:gd name="connsiteX1" fmla="*/ 2035 w 10000"/>
              <a:gd name="connsiteY1" fmla="*/ 7521 h 10000"/>
              <a:gd name="connsiteX2" fmla="*/ 3428 w 10000"/>
              <a:gd name="connsiteY2" fmla="*/ 5405 h 10000"/>
              <a:gd name="connsiteX3" fmla="*/ 4820 w 10000"/>
              <a:gd name="connsiteY3" fmla="*/ 7991 h 10000"/>
              <a:gd name="connsiteX4" fmla="*/ 6084 w 10000"/>
              <a:gd name="connsiteY4" fmla="*/ 103 h 10000"/>
              <a:gd name="connsiteX5" fmla="*/ 7070 w 10000"/>
              <a:gd name="connsiteY5" fmla="*/ 8461 h 10000"/>
              <a:gd name="connsiteX6" fmla="*/ 8034 w 10000"/>
              <a:gd name="connsiteY6" fmla="*/ 8932 h 10000"/>
              <a:gd name="connsiteX7" fmla="*/ 8522 w 10000"/>
              <a:gd name="connsiteY7" fmla="*/ 5507 h 10000"/>
              <a:gd name="connsiteX8" fmla="*/ 10000 w 10000"/>
              <a:gd name="connsiteY8" fmla="*/ 4680 h 10000"/>
              <a:gd name="connsiteX0" fmla="*/ 0 w 10000"/>
              <a:gd name="connsiteY0" fmla="*/ 1522 h 10000"/>
              <a:gd name="connsiteX1" fmla="*/ 2035 w 10000"/>
              <a:gd name="connsiteY1" fmla="*/ 7521 h 10000"/>
              <a:gd name="connsiteX2" fmla="*/ 3428 w 10000"/>
              <a:gd name="connsiteY2" fmla="*/ 5405 h 10000"/>
              <a:gd name="connsiteX3" fmla="*/ 4820 w 10000"/>
              <a:gd name="connsiteY3" fmla="*/ 7991 h 10000"/>
              <a:gd name="connsiteX4" fmla="*/ 6084 w 10000"/>
              <a:gd name="connsiteY4" fmla="*/ 103 h 10000"/>
              <a:gd name="connsiteX5" fmla="*/ 7070 w 10000"/>
              <a:gd name="connsiteY5" fmla="*/ 8461 h 10000"/>
              <a:gd name="connsiteX6" fmla="*/ 8034 w 10000"/>
              <a:gd name="connsiteY6" fmla="*/ 8932 h 10000"/>
              <a:gd name="connsiteX7" fmla="*/ 8784 w 10000"/>
              <a:gd name="connsiteY7" fmla="*/ 5641 h 10000"/>
              <a:gd name="connsiteX8" fmla="*/ 10000 w 10000"/>
              <a:gd name="connsiteY8" fmla="*/ 4680 h 10000"/>
              <a:gd name="connsiteX0" fmla="*/ 0 w 10000"/>
              <a:gd name="connsiteY0" fmla="*/ 1522 h 10000"/>
              <a:gd name="connsiteX1" fmla="*/ 2035 w 10000"/>
              <a:gd name="connsiteY1" fmla="*/ 7521 h 10000"/>
              <a:gd name="connsiteX2" fmla="*/ 3428 w 10000"/>
              <a:gd name="connsiteY2" fmla="*/ 5405 h 10000"/>
              <a:gd name="connsiteX3" fmla="*/ 4820 w 10000"/>
              <a:gd name="connsiteY3" fmla="*/ 7991 h 10000"/>
              <a:gd name="connsiteX4" fmla="*/ 6084 w 10000"/>
              <a:gd name="connsiteY4" fmla="*/ 103 h 10000"/>
              <a:gd name="connsiteX5" fmla="*/ 7070 w 10000"/>
              <a:gd name="connsiteY5" fmla="*/ 8461 h 10000"/>
              <a:gd name="connsiteX6" fmla="*/ 8393 w 10000"/>
              <a:gd name="connsiteY6" fmla="*/ 8355 h 10000"/>
              <a:gd name="connsiteX7" fmla="*/ 8784 w 10000"/>
              <a:gd name="connsiteY7" fmla="*/ 5641 h 10000"/>
              <a:gd name="connsiteX8" fmla="*/ 10000 w 10000"/>
              <a:gd name="connsiteY8" fmla="*/ 4680 h 10000"/>
              <a:gd name="connsiteX0" fmla="*/ 0 w 10000"/>
              <a:gd name="connsiteY0" fmla="*/ 1522 h 10000"/>
              <a:gd name="connsiteX1" fmla="*/ 2035 w 10000"/>
              <a:gd name="connsiteY1" fmla="*/ 7521 h 10000"/>
              <a:gd name="connsiteX2" fmla="*/ 3428 w 10000"/>
              <a:gd name="connsiteY2" fmla="*/ 5405 h 10000"/>
              <a:gd name="connsiteX3" fmla="*/ 4820 w 10000"/>
              <a:gd name="connsiteY3" fmla="*/ 7991 h 10000"/>
              <a:gd name="connsiteX4" fmla="*/ 6084 w 10000"/>
              <a:gd name="connsiteY4" fmla="*/ 103 h 10000"/>
              <a:gd name="connsiteX5" fmla="*/ 7070 w 10000"/>
              <a:gd name="connsiteY5" fmla="*/ 8461 h 10000"/>
              <a:gd name="connsiteX6" fmla="*/ 8393 w 10000"/>
              <a:gd name="connsiteY6" fmla="*/ 8355 h 10000"/>
              <a:gd name="connsiteX7" fmla="*/ 9036 w 10000"/>
              <a:gd name="connsiteY7" fmla="*/ 5769 h 10000"/>
              <a:gd name="connsiteX8" fmla="*/ 10000 w 10000"/>
              <a:gd name="connsiteY8" fmla="*/ 4680 h 10000"/>
              <a:gd name="connsiteX0" fmla="*/ 0 w 10000"/>
              <a:gd name="connsiteY0" fmla="*/ 1522 h 10000"/>
              <a:gd name="connsiteX1" fmla="*/ 2035 w 10000"/>
              <a:gd name="connsiteY1" fmla="*/ 7521 h 10000"/>
              <a:gd name="connsiteX2" fmla="*/ 3428 w 10000"/>
              <a:gd name="connsiteY2" fmla="*/ 5405 h 10000"/>
              <a:gd name="connsiteX3" fmla="*/ 4820 w 10000"/>
              <a:gd name="connsiteY3" fmla="*/ 7991 h 10000"/>
              <a:gd name="connsiteX4" fmla="*/ 6084 w 10000"/>
              <a:gd name="connsiteY4" fmla="*/ 103 h 10000"/>
              <a:gd name="connsiteX5" fmla="*/ 7070 w 10000"/>
              <a:gd name="connsiteY5" fmla="*/ 8461 h 10000"/>
              <a:gd name="connsiteX6" fmla="*/ 8715 w 10000"/>
              <a:gd name="connsiteY6" fmla="*/ 8590 h 10000"/>
              <a:gd name="connsiteX7" fmla="*/ 9036 w 10000"/>
              <a:gd name="connsiteY7" fmla="*/ 5769 h 10000"/>
              <a:gd name="connsiteX8" fmla="*/ 10000 w 10000"/>
              <a:gd name="connsiteY8" fmla="*/ 4680 h 10000"/>
              <a:gd name="connsiteX0" fmla="*/ 0 w 10000"/>
              <a:gd name="connsiteY0" fmla="*/ 1522 h 10000"/>
              <a:gd name="connsiteX1" fmla="*/ 2035 w 10000"/>
              <a:gd name="connsiteY1" fmla="*/ 7521 h 10000"/>
              <a:gd name="connsiteX2" fmla="*/ 3428 w 10000"/>
              <a:gd name="connsiteY2" fmla="*/ 5405 h 10000"/>
              <a:gd name="connsiteX3" fmla="*/ 4820 w 10000"/>
              <a:gd name="connsiteY3" fmla="*/ 7991 h 10000"/>
              <a:gd name="connsiteX4" fmla="*/ 6084 w 10000"/>
              <a:gd name="connsiteY4" fmla="*/ 103 h 10000"/>
              <a:gd name="connsiteX5" fmla="*/ 7070 w 10000"/>
              <a:gd name="connsiteY5" fmla="*/ 8461 h 10000"/>
              <a:gd name="connsiteX6" fmla="*/ 8715 w 10000"/>
              <a:gd name="connsiteY6" fmla="*/ 8590 h 10000"/>
              <a:gd name="connsiteX7" fmla="*/ 9143 w 10000"/>
              <a:gd name="connsiteY7" fmla="*/ 6004 h 10000"/>
              <a:gd name="connsiteX8" fmla="*/ 10000 w 10000"/>
              <a:gd name="connsiteY8" fmla="*/ 4680 h 10000"/>
              <a:gd name="connsiteX0" fmla="*/ 0 w 10000"/>
              <a:gd name="connsiteY0" fmla="*/ 1437 h 9339"/>
              <a:gd name="connsiteX1" fmla="*/ 2035 w 10000"/>
              <a:gd name="connsiteY1" fmla="*/ 7436 h 9339"/>
              <a:gd name="connsiteX2" fmla="*/ 3428 w 10000"/>
              <a:gd name="connsiteY2" fmla="*/ 5320 h 9339"/>
              <a:gd name="connsiteX3" fmla="*/ 4820 w 10000"/>
              <a:gd name="connsiteY3" fmla="*/ 7906 h 9339"/>
              <a:gd name="connsiteX4" fmla="*/ 6084 w 10000"/>
              <a:gd name="connsiteY4" fmla="*/ 18 h 9339"/>
              <a:gd name="connsiteX5" fmla="*/ 7001 w 10000"/>
              <a:gd name="connsiteY5" fmla="*/ 7800 h 9339"/>
              <a:gd name="connsiteX6" fmla="*/ 8715 w 10000"/>
              <a:gd name="connsiteY6" fmla="*/ 8505 h 9339"/>
              <a:gd name="connsiteX7" fmla="*/ 9143 w 10000"/>
              <a:gd name="connsiteY7" fmla="*/ 5919 h 9339"/>
              <a:gd name="connsiteX8" fmla="*/ 10000 w 10000"/>
              <a:gd name="connsiteY8" fmla="*/ 4595 h 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9339">
                <a:moveTo>
                  <a:pt x="0" y="1437"/>
                </a:moveTo>
                <a:cubicBezTo>
                  <a:pt x="1280" y="2607"/>
                  <a:pt x="1464" y="6788"/>
                  <a:pt x="2035" y="7436"/>
                </a:cubicBezTo>
                <a:cubicBezTo>
                  <a:pt x="2606" y="8084"/>
                  <a:pt x="2964" y="5242"/>
                  <a:pt x="3428" y="5320"/>
                </a:cubicBezTo>
                <a:cubicBezTo>
                  <a:pt x="3892" y="5399"/>
                  <a:pt x="4377" y="8789"/>
                  <a:pt x="4820" y="7906"/>
                </a:cubicBezTo>
                <a:cubicBezTo>
                  <a:pt x="5263" y="7023"/>
                  <a:pt x="5721" y="36"/>
                  <a:pt x="6084" y="18"/>
                </a:cubicBezTo>
                <a:cubicBezTo>
                  <a:pt x="6447" y="0"/>
                  <a:pt x="6588" y="6596"/>
                  <a:pt x="7001" y="7800"/>
                </a:cubicBezTo>
                <a:cubicBezTo>
                  <a:pt x="7246" y="9339"/>
                  <a:pt x="8504" y="9159"/>
                  <a:pt x="8715" y="8505"/>
                </a:cubicBezTo>
                <a:cubicBezTo>
                  <a:pt x="8910" y="7973"/>
                  <a:pt x="8929" y="6571"/>
                  <a:pt x="9143" y="5919"/>
                </a:cubicBezTo>
                <a:cubicBezTo>
                  <a:pt x="9357" y="5267"/>
                  <a:pt x="9491" y="4613"/>
                  <a:pt x="10000" y="4595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 rot="16200000">
            <a:off x="561975" y="5406105"/>
            <a:ext cx="917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Franklin Gothic Medium" pitchFamily="34" charset="0"/>
              </a:rPr>
              <a:t>energy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487738" y="6339830"/>
            <a:ext cx="25149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Franklin Gothic Medium" pitchFamily="34" charset="0"/>
              </a:rPr>
              <a:t>“reaction coordinate”</a:t>
            </a:r>
            <a:endParaRPr lang="en-US" dirty="0">
              <a:solidFill>
                <a:srgbClr val="0000FF"/>
              </a:solidFill>
              <a:latin typeface="Franklin Gothic Medium" pitchFamily="34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 flipV="1">
            <a:off x="1050925" y="4548855"/>
            <a:ext cx="0" cy="609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114800" y="3154075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Computer power?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573157" y="4183730"/>
            <a:ext cx="24288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experimental </a:t>
            </a:r>
            <a:r>
              <a:rPr lang="en-US" sz="2400" dirty="0" smtClean="0">
                <a:sym typeface="Wingdings" pitchFamily="2" charset="2"/>
              </a:rPr>
              <a:t></a:t>
            </a:r>
            <a:endParaRPr lang="en-US" sz="2400" dirty="0"/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5131849" y="3619286"/>
            <a:ext cx="1219200" cy="457200"/>
          </a:xfrm>
          <a:prstGeom prst="curvedDownArrow">
            <a:avLst>
              <a:gd name="adj1" fmla="val 19328"/>
              <a:gd name="adj2" fmla="val 8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 descr="compar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70" t="8451" r="71943" b="51050"/>
          <a:stretch>
            <a:fillRect/>
          </a:stretch>
        </p:blipFill>
        <p:spPr>
          <a:xfrm>
            <a:off x="2411227" y="4717130"/>
            <a:ext cx="1295400" cy="1380554"/>
          </a:xfrm>
          <a:prstGeom prst="rect">
            <a:avLst/>
          </a:prstGeom>
        </p:spPr>
      </p:pic>
      <p:pic>
        <p:nvPicPr>
          <p:cNvPr id="11" name="Picture 10" descr="compar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057" t="8451" r="48356" b="51050"/>
          <a:stretch>
            <a:fillRect/>
          </a:stretch>
        </p:blipFill>
        <p:spPr>
          <a:xfrm>
            <a:off x="3935227" y="4640930"/>
            <a:ext cx="1295400" cy="1380554"/>
          </a:xfrm>
          <a:prstGeom prst="rect">
            <a:avLst/>
          </a:prstGeom>
        </p:spPr>
      </p:pic>
      <p:pic>
        <p:nvPicPr>
          <p:cNvPr id="12" name="Picture 11" descr="compar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48" t="56258" r="74665" b="7202"/>
          <a:stretch>
            <a:fillRect/>
          </a:stretch>
        </p:blipFill>
        <p:spPr>
          <a:xfrm>
            <a:off x="6194611" y="4212427"/>
            <a:ext cx="1447800" cy="139211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8305800" y="4530140"/>
            <a:ext cx="152400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002722" y="4945498"/>
            <a:ext cx="2150678" cy="923818"/>
          </a:xfrm>
          <a:custGeom>
            <a:avLst/>
            <a:gdLst>
              <a:gd name="connsiteX0" fmla="*/ 7606 w 1750345"/>
              <a:gd name="connsiteY0" fmla="*/ 0 h 923818"/>
              <a:gd name="connsiteX1" fmla="*/ 61395 w 1750345"/>
              <a:gd name="connsiteY1" fmla="*/ 290457 h 923818"/>
              <a:gd name="connsiteX2" fmla="*/ 459428 w 1750345"/>
              <a:gd name="connsiteY2" fmla="*/ 849854 h 923818"/>
              <a:gd name="connsiteX3" fmla="*/ 1137159 w 1750345"/>
              <a:gd name="connsiteY3" fmla="*/ 828339 h 923818"/>
              <a:gd name="connsiteX4" fmla="*/ 1750345 w 1750345"/>
              <a:gd name="connsiteY4" fmla="*/ 32273 h 92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0345" h="923818">
                <a:moveTo>
                  <a:pt x="7606" y="0"/>
                </a:moveTo>
                <a:cubicBezTo>
                  <a:pt x="-3152" y="74407"/>
                  <a:pt x="-13909" y="148815"/>
                  <a:pt x="61395" y="290457"/>
                </a:cubicBezTo>
                <a:cubicBezTo>
                  <a:pt x="136699" y="432099"/>
                  <a:pt x="280134" y="760207"/>
                  <a:pt x="459428" y="849854"/>
                </a:cubicBezTo>
                <a:cubicBezTo>
                  <a:pt x="638722" y="939501"/>
                  <a:pt x="922006" y="964603"/>
                  <a:pt x="1137159" y="828339"/>
                </a:cubicBezTo>
                <a:cubicBezTo>
                  <a:pt x="1352312" y="692076"/>
                  <a:pt x="1551328" y="362174"/>
                  <a:pt x="1750345" y="32273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629400" y="590174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vs.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00398" y="1000780"/>
            <a:ext cx="2419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a</a:t>
            </a:r>
            <a:r>
              <a:rPr lang="en-US" sz="2800" b="1" dirty="0" smtClean="0">
                <a:solidFill>
                  <a:srgbClr val="0000FF"/>
                </a:solidFill>
              </a:rPr>
              <a:t>ll </a:t>
            </a:r>
            <a:r>
              <a:rPr lang="en-US" sz="2800" b="1" dirty="0" err="1" smtClean="0">
                <a:solidFill>
                  <a:srgbClr val="0000FF"/>
                </a:solidFill>
              </a:rPr>
              <a:t>tetraloops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1255693"/>
            <a:ext cx="28582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NMR structures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of DNA &amp; RNA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73496" y="1219200"/>
            <a:ext cx="21799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crystal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simulations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0" y="2219980"/>
            <a:ext cx="2126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RNA motifs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14509" y="2677180"/>
            <a:ext cx="4014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RNA-drug interactions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948261" y="2219980"/>
            <a:ext cx="2519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</a:rPr>
              <a:t>quadruplexes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96200" y="5657671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American Typewriter Condensed"/>
                <a:cs typeface="American Typewriter Condensed"/>
              </a:rPr>
              <a:t>What we typically find if we run long enough…</a:t>
            </a:r>
          </a:p>
        </p:txBody>
      </p:sp>
    </p:spTree>
    <p:extLst>
      <p:ext uri="{BB962C8B-B14F-4D97-AF65-F5344CB8AC3E}">
        <p14:creationId xmlns:p14="http://schemas.microsoft.com/office/powerpoint/2010/main" val="3414793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ms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5974080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8283" y="209490"/>
            <a:ext cx="5636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merican Typewriter Condensed"/>
                <a:cs typeface="American Typewriter Condensed"/>
              </a:rPr>
              <a:t>100 independent simulations of 2KOC “UUCG” </a:t>
            </a:r>
            <a:r>
              <a:rPr lang="en-US" dirty="0" err="1" smtClean="0">
                <a:solidFill>
                  <a:srgbClr val="0000FF"/>
                </a:solidFill>
                <a:latin typeface="American Typewriter Condensed"/>
                <a:cs typeface="American Typewriter Condensed"/>
              </a:rPr>
              <a:t>tetraloop</a:t>
            </a:r>
            <a:endParaRPr lang="en-US" dirty="0">
              <a:solidFill>
                <a:srgbClr val="0000FF"/>
              </a:solidFill>
              <a:latin typeface="American Typewriter Condensed"/>
              <a:cs typeface="American Typewriter Condensed"/>
            </a:endParaRPr>
          </a:p>
        </p:txBody>
      </p:sp>
      <p:pic>
        <p:nvPicPr>
          <p:cNvPr id="4" name="Picture 3" descr="rms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0"/>
          <a:stretch/>
        </p:blipFill>
        <p:spPr>
          <a:xfrm>
            <a:off x="3810000" y="4124864"/>
            <a:ext cx="4844189" cy="2733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1526" y="3943290"/>
            <a:ext cx="1654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merican Typewriter Condensed"/>
                <a:cs typeface="American Typewriter Condensed"/>
              </a:rPr>
              <a:t>…longer runs…</a:t>
            </a:r>
            <a:endParaRPr lang="en-US" dirty="0">
              <a:solidFill>
                <a:srgbClr val="0000FF"/>
              </a:solidFill>
              <a:latin typeface="American Typewriter Condensed"/>
              <a:cs typeface="American Typewriter Condense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584918"/>
            <a:ext cx="3429000" cy="1815882"/>
          </a:xfrm>
          <a:prstGeom prst="rect">
            <a:avLst/>
          </a:prstGeom>
          <a:solidFill>
            <a:srgbClr val="FFFF00"/>
          </a:solidFill>
          <a:ln w="38100" cmpd="sng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Limited sampling &amp; too complex: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Is there a simpler set of systems?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878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Bergonzo\Desktop\Work\WorkingDrafts\M-REMD-gacc\FullText\Combined-KLdiv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9248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569370" y="6019800"/>
            <a:ext cx="6050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2929FF"/>
                </a:solidFill>
              </a:rPr>
              <a:t>Convergence as a function of time</a:t>
            </a:r>
            <a:endParaRPr lang="en-US" sz="2800" b="1" dirty="0">
              <a:solidFill>
                <a:srgbClr val="292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141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ot.allffs.clean-ne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41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0"/>
            <a:ext cx="7835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929FF"/>
                </a:solidFill>
              </a:rPr>
              <a:t>We c</a:t>
            </a:r>
            <a:r>
              <a:rPr lang="en-US" sz="3600" b="1" dirty="0" smtClean="0">
                <a:solidFill>
                  <a:srgbClr val="2929FF"/>
                </a:solidFill>
              </a:rPr>
              <a:t>an </a:t>
            </a:r>
            <a:r>
              <a:rPr lang="en-US" sz="3600" b="1" dirty="0" smtClean="0">
                <a:solidFill>
                  <a:srgbClr val="2929FF"/>
                </a:solidFill>
              </a:rPr>
              <a:t>converge a </a:t>
            </a:r>
            <a:r>
              <a:rPr lang="en-US" sz="3600" b="1" dirty="0" err="1" smtClean="0">
                <a:solidFill>
                  <a:srgbClr val="2929FF"/>
                </a:solidFill>
              </a:rPr>
              <a:t>tetranucleotide</a:t>
            </a:r>
            <a:r>
              <a:rPr lang="en-US" sz="3600" b="1" dirty="0" smtClean="0">
                <a:solidFill>
                  <a:srgbClr val="2929FF"/>
                </a:solidFill>
              </a:rPr>
              <a:t>!</a:t>
            </a:r>
          </a:p>
          <a:p>
            <a:pPr algn="ctr"/>
            <a:r>
              <a:rPr lang="en-US" sz="3600" b="1" dirty="0" smtClean="0">
                <a:solidFill>
                  <a:srgbClr val="2929FF"/>
                </a:solidFill>
              </a:rPr>
              <a:t> </a:t>
            </a:r>
            <a:r>
              <a:rPr lang="en-US" sz="3600" b="1" dirty="0">
                <a:solidFill>
                  <a:srgbClr val="2929FF"/>
                </a:solidFill>
              </a:rPr>
              <a:t>H</a:t>
            </a:r>
            <a:r>
              <a:rPr lang="en-US" sz="3600" b="1" dirty="0" smtClean="0">
                <a:solidFill>
                  <a:srgbClr val="2929FF"/>
                </a:solidFill>
              </a:rPr>
              <a:t>ow </a:t>
            </a:r>
            <a:r>
              <a:rPr lang="en-US" sz="3600" b="1" dirty="0" smtClean="0">
                <a:solidFill>
                  <a:srgbClr val="2929FF"/>
                </a:solidFill>
              </a:rPr>
              <a:t>about a RNA </a:t>
            </a:r>
            <a:r>
              <a:rPr lang="en-US" sz="3600" b="1" dirty="0" err="1" smtClean="0">
                <a:solidFill>
                  <a:srgbClr val="2929FF"/>
                </a:solidFill>
              </a:rPr>
              <a:t>tetraloop</a:t>
            </a:r>
            <a:r>
              <a:rPr lang="en-US" sz="3600" b="1" dirty="0" smtClean="0">
                <a:solidFill>
                  <a:srgbClr val="2929FF"/>
                </a:solidFill>
              </a:rPr>
              <a:t>?</a:t>
            </a:r>
            <a:endParaRPr lang="en-US" sz="3600" b="1" dirty="0">
              <a:solidFill>
                <a:srgbClr val="2929FF"/>
              </a:solidFill>
            </a:endParaRPr>
          </a:p>
        </p:txBody>
      </p:sp>
      <p:pic>
        <p:nvPicPr>
          <p:cNvPr id="3" name="Picture 2" descr="CG-277K-lowestrmsd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747" y="1143000"/>
            <a:ext cx="598025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79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8E7E2"/>
              </a:clrFrom>
              <a:clrTo>
                <a:srgbClr val="E8E7E2">
                  <a:alpha val="0"/>
                </a:srgbClr>
              </a:clrTo>
            </a:clrChange>
            <a:lum bright="-18000" contrast="18000"/>
          </a:blip>
          <a:srcRect/>
          <a:stretch>
            <a:fillRect/>
          </a:stretch>
        </p:blipFill>
        <p:spPr bwMode="auto">
          <a:xfrm rot="893907">
            <a:off x="844486" y="953106"/>
            <a:ext cx="4325431" cy="3578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Line 41"/>
          <p:cNvSpPr>
            <a:spLocks noChangeShapeType="1"/>
          </p:cNvSpPr>
          <p:nvPr/>
        </p:nvSpPr>
        <p:spPr bwMode="auto">
          <a:xfrm>
            <a:off x="2133600" y="1295400"/>
            <a:ext cx="533400" cy="990600"/>
          </a:xfrm>
          <a:prstGeom prst="line">
            <a:avLst/>
          </a:prstGeom>
          <a:noFill/>
          <a:ln w="38100">
            <a:solidFill>
              <a:srgbClr val="E6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3" name="Text Box 42"/>
          <p:cNvSpPr txBox="1">
            <a:spLocks noChangeArrowheads="1"/>
          </p:cNvSpPr>
          <p:nvPr/>
        </p:nvSpPr>
        <p:spPr bwMode="auto">
          <a:xfrm>
            <a:off x="76200" y="228600"/>
            <a:ext cx="6629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pt-BR" b="1" dirty="0">
                <a:solidFill>
                  <a:srgbClr val="0000FF"/>
                </a:solidFill>
                <a:latin typeface="Microsoft Sans Serif" pitchFamily="34" charset="0"/>
              </a:rPr>
              <a:t>5</a:t>
            </a:r>
            <a:r>
              <a:rPr lang="pt-BR" b="1" dirty="0" smtClean="0">
                <a:solidFill>
                  <a:srgbClr val="0000FF"/>
                </a:solidFill>
                <a:latin typeface="Microsoft Sans Serif" pitchFamily="34" charset="0"/>
              </a:rPr>
              <a:t>’-G</a:t>
            </a:r>
            <a:r>
              <a:rPr lang="pt-BR" b="1" dirty="0" smtClean="0">
                <a:solidFill>
                  <a:srgbClr val="FF6600"/>
                </a:solidFill>
                <a:latin typeface="Microsoft Sans Serif" pitchFamily="34" charset="0"/>
              </a:rPr>
              <a:t>U</a:t>
            </a:r>
            <a:r>
              <a:rPr lang="pt-BR" b="1" dirty="0" smtClean="0">
                <a:solidFill>
                  <a:srgbClr val="00CCFF"/>
                </a:solidFill>
                <a:latin typeface="Microsoft Sans Serif" pitchFamily="34" charset="0"/>
              </a:rPr>
              <a:t>C</a:t>
            </a:r>
            <a:r>
              <a:rPr lang="pt-BR" b="1" dirty="0" smtClean="0">
                <a:solidFill>
                  <a:srgbClr val="FF0000"/>
                </a:solidFill>
                <a:latin typeface="Microsoft Sans Serif" pitchFamily="34" charset="0"/>
              </a:rPr>
              <a:t>U</a:t>
            </a:r>
            <a:r>
              <a:rPr lang="pt-BR" b="1" dirty="0" smtClean="0">
                <a:solidFill>
                  <a:srgbClr val="0000FF"/>
                </a:solidFill>
                <a:latin typeface="Microsoft Sans Serif" pitchFamily="34" charset="0"/>
              </a:rPr>
              <a:t>GG</a:t>
            </a:r>
            <a:r>
              <a:rPr lang="pt-BR" b="1" dirty="0" smtClean="0">
                <a:solidFill>
                  <a:srgbClr val="00CCFF"/>
                </a:solidFill>
                <a:latin typeface="Microsoft Sans Serif" pitchFamily="34" charset="0"/>
              </a:rPr>
              <a:t>C</a:t>
            </a:r>
            <a:r>
              <a:rPr lang="pt-BR" b="1" dirty="0" smtClean="0">
                <a:solidFill>
                  <a:srgbClr val="FF0000"/>
                </a:solidFill>
                <a:latin typeface="Microsoft Sans Serif" pitchFamily="34" charset="0"/>
              </a:rPr>
              <a:t>A</a:t>
            </a:r>
            <a:r>
              <a:rPr lang="pt-BR" b="1" dirty="0" smtClean="0">
                <a:solidFill>
                  <a:srgbClr val="FF6600"/>
                </a:solidFill>
                <a:latin typeface="Microsoft Sans Serif" pitchFamily="34" charset="0"/>
              </a:rPr>
              <a:t>UU</a:t>
            </a:r>
            <a:r>
              <a:rPr lang="pt-BR" b="1" dirty="0" smtClean="0">
                <a:solidFill>
                  <a:srgbClr val="0000FF"/>
                </a:solidFill>
                <a:latin typeface="Microsoft Sans Serif" pitchFamily="34" charset="0"/>
              </a:rPr>
              <a:t>GGG</a:t>
            </a:r>
            <a:r>
              <a:rPr lang="pt-BR" b="1" dirty="0" smtClean="0">
                <a:solidFill>
                  <a:srgbClr val="FF0000"/>
                </a:solidFill>
                <a:latin typeface="Microsoft Sans Serif" pitchFamily="34" charset="0"/>
              </a:rPr>
              <a:t>A</a:t>
            </a:r>
            <a:r>
              <a:rPr lang="pt-BR" b="1" dirty="0" smtClean="0">
                <a:solidFill>
                  <a:srgbClr val="FF6600"/>
                </a:solidFill>
                <a:latin typeface="Microsoft Sans Serif" pitchFamily="34" charset="0"/>
              </a:rPr>
              <a:t>UU</a:t>
            </a:r>
            <a:r>
              <a:rPr lang="pt-BR" b="1" dirty="0" smtClean="0">
                <a:solidFill>
                  <a:srgbClr val="00CCFF"/>
                </a:solidFill>
                <a:latin typeface="Microsoft Sans Serif" pitchFamily="34" charset="0"/>
              </a:rPr>
              <a:t>C</a:t>
            </a:r>
            <a:r>
              <a:rPr lang="pt-BR" b="1" dirty="0" smtClean="0">
                <a:solidFill>
                  <a:srgbClr val="0000FF"/>
                </a:solidFill>
                <a:latin typeface="Microsoft Sans Serif" pitchFamily="34" charset="0"/>
              </a:rPr>
              <a:t>GGG</a:t>
            </a:r>
            <a:r>
              <a:rPr lang="pt-BR" b="1" dirty="0" smtClean="0">
                <a:solidFill>
                  <a:srgbClr val="FF6600"/>
                </a:solidFill>
                <a:latin typeface="Microsoft Sans Serif" pitchFamily="34" charset="0"/>
              </a:rPr>
              <a:t>UUU</a:t>
            </a:r>
            <a:r>
              <a:rPr lang="pt-BR" b="1" dirty="0" smtClean="0">
                <a:solidFill>
                  <a:srgbClr val="00CCFF"/>
                </a:solidFill>
                <a:latin typeface="Microsoft Sans Serif" pitchFamily="34" charset="0"/>
              </a:rPr>
              <a:t>C</a:t>
            </a:r>
            <a:r>
              <a:rPr lang="pt-BR" b="1" dirty="0" smtClean="0">
                <a:solidFill>
                  <a:srgbClr val="FF6600"/>
                </a:solidFill>
                <a:latin typeface="Microsoft Sans Serif" pitchFamily="34" charset="0"/>
              </a:rPr>
              <a:t>U</a:t>
            </a:r>
            <a:r>
              <a:rPr lang="pt-BR" b="1" dirty="0" smtClean="0">
                <a:solidFill>
                  <a:srgbClr val="00CCFF"/>
                </a:solidFill>
                <a:latin typeface="Microsoft Sans Serif" pitchFamily="34" charset="0"/>
              </a:rPr>
              <a:t>C</a:t>
            </a:r>
            <a:r>
              <a:rPr lang="pt-BR" b="1" dirty="0" smtClean="0">
                <a:solidFill>
                  <a:srgbClr val="FF0000"/>
                </a:solidFill>
                <a:latin typeface="Microsoft Sans Serif" pitchFamily="34" charset="0"/>
              </a:rPr>
              <a:t>A</a:t>
            </a:r>
            <a:r>
              <a:rPr lang="pt-BR" b="1" dirty="0" smtClean="0">
                <a:solidFill>
                  <a:srgbClr val="0000FF"/>
                </a:solidFill>
                <a:latin typeface="Microsoft Sans Serif" pitchFamily="34" charset="0"/>
              </a:rPr>
              <a:t>G</a:t>
            </a:r>
            <a:r>
              <a:rPr lang="pt-BR" b="1" dirty="0" smtClean="0">
                <a:solidFill>
                  <a:srgbClr val="FF0000"/>
                </a:solidFill>
                <a:latin typeface="Microsoft Sans Serif" pitchFamily="34" charset="0"/>
              </a:rPr>
              <a:t>AAA</a:t>
            </a:r>
            <a:r>
              <a:rPr lang="pt-BR" b="1" dirty="0" smtClean="0">
                <a:solidFill>
                  <a:srgbClr val="00CCFF"/>
                </a:solidFill>
                <a:latin typeface="Microsoft Sans Serif" pitchFamily="34" charset="0"/>
              </a:rPr>
              <a:t>C</a:t>
            </a:r>
            <a:r>
              <a:rPr lang="pt-BR" b="1" dirty="0" smtClean="0">
                <a:solidFill>
                  <a:srgbClr val="FF6600"/>
                </a:solidFill>
                <a:latin typeface="Microsoft Sans Serif" pitchFamily="34" charset="0"/>
              </a:rPr>
              <a:t>UU</a:t>
            </a:r>
            <a:r>
              <a:rPr lang="pt-BR" b="1" dirty="0" smtClean="0">
                <a:solidFill>
                  <a:srgbClr val="0000FF"/>
                </a:solidFill>
                <a:latin typeface="Microsoft Sans Serif" pitchFamily="34" charset="0"/>
              </a:rPr>
              <a:t>GG</a:t>
            </a:r>
            <a:r>
              <a:rPr lang="pt-BR" b="1" dirty="0" smtClean="0">
                <a:solidFill>
                  <a:srgbClr val="FF0000"/>
                </a:solidFill>
                <a:latin typeface="Microsoft Sans Serif" pitchFamily="34" charset="0"/>
              </a:rPr>
              <a:t>A</a:t>
            </a:r>
            <a:r>
              <a:rPr lang="pt-BR" b="1" dirty="0" smtClean="0">
                <a:solidFill>
                  <a:srgbClr val="FF6600"/>
                </a:solidFill>
                <a:latin typeface="Microsoft Sans Serif" pitchFamily="34" charset="0"/>
              </a:rPr>
              <a:t>UUU</a:t>
            </a:r>
            <a:r>
              <a:rPr lang="pt-BR" b="1" dirty="0" smtClean="0">
                <a:solidFill>
                  <a:srgbClr val="00CCFF"/>
                </a:solidFill>
                <a:latin typeface="Microsoft Sans Serif" pitchFamily="34" charset="0"/>
              </a:rPr>
              <a:t>C</a:t>
            </a:r>
            <a:r>
              <a:rPr lang="pt-BR" b="1" dirty="0" smtClean="0">
                <a:solidFill>
                  <a:srgbClr val="FF6600"/>
                </a:solidFill>
                <a:latin typeface="Microsoft Sans Serif" pitchFamily="34" charset="0"/>
              </a:rPr>
              <a:t>U</a:t>
            </a:r>
            <a:r>
              <a:rPr lang="pt-BR" b="1" dirty="0" smtClean="0">
                <a:solidFill>
                  <a:srgbClr val="FF0000"/>
                </a:solidFill>
                <a:latin typeface="Microsoft Sans Serif" pitchFamily="34" charset="0"/>
              </a:rPr>
              <a:t>AA</a:t>
            </a:r>
            <a:r>
              <a:rPr lang="pt-BR" b="1" dirty="0" smtClean="0">
                <a:solidFill>
                  <a:srgbClr val="00CCFF"/>
                </a:solidFill>
                <a:latin typeface="Microsoft Sans Serif" pitchFamily="34" charset="0"/>
              </a:rPr>
              <a:t>CC</a:t>
            </a:r>
            <a:r>
              <a:rPr lang="pt-BR" b="1" dirty="0" smtClean="0">
                <a:solidFill>
                  <a:srgbClr val="FF6600"/>
                </a:solidFill>
                <a:latin typeface="Microsoft Sans Serif" pitchFamily="34" charset="0"/>
              </a:rPr>
              <a:t>U</a:t>
            </a:r>
            <a:r>
              <a:rPr lang="pt-BR" b="1" dirty="0" smtClean="0">
                <a:solidFill>
                  <a:srgbClr val="0000FF"/>
                </a:solidFill>
                <a:latin typeface="Microsoft Sans Serif" pitchFamily="34" charset="0"/>
              </a:rPr>
              <a:t>G</a:t>
            </a:r>
            <a:r>
              <a:rPr lang="pt-BR" b="1" dirty="0" smtClean="0">
                <a:solidFill>
                  <a:srgbClr val="FF0000"/>
                </a:solidFill>
                <a:latin typeface="Microsoft Sans Serif" pitchFamily="34" charset="0"/>
              </a:rPr>
              <a:t>AAAAA</a:t>
            </a:r>
            <a:r>
              <a:rPr lang="pt-BR" b="1" dirty="0" smtClean="0">
                <a:solidFill>
                  <a:srgbClr val="FF6600"/>
                </a:solidFill>
                <a:latin typeface="Microsoft Sans Serif" pitchFamily="34" charset="0"/>
              </a:rPr>
              <a:t>U</a:t>
            </a:r>
            <a:r>
              <a:rPr lang="pt-BR" b="1" dirty="0" smtClean="0">
                <a:solidFill>
                  <a:srgbClr val="00CCFF"/>
                </a:solidFill>
                <a:latin typeface="Microsoft Sans Serif" pitchFamily="34" charset="0"/>
              </a:rPr>
              <a:t>C</a:t>
            </a:r>
            <a:r>
              <a:rPr lang="pt-BR" b="1" dirty="0" smtClean="0">
                <a:solidFill>
                  <a:srgbClr val="FF0000"/>
                </a:solidFill>
                <a:latin typeface="Microsoft Sans Serif" pitchFamily="34" charset="0"/>
              </a:rPr>
              <a:t>A</a:t>
            </a:r>
            <a:r>
              <a:rPr lang="pt-BR" b="1" dirty="0" smtClean="0">
                <a:solidFill>
                  <a:srgbClr val="00CCFF"/>
                </a:solidFill>
                <a:latin typeface="Microsoft Sans Serif" pitchFamily="34" charset="0"/>
              </a:rPr>
              <a:t>C</a:t>
            </a:r>
            <a:r>
              <a:rPr lang="pt-BR" b="1" dirty="0" smtClean="0">
                <a:solidFill>
                  <a:srgbClr val="FF6600"/>
                </a:solidFill>
                <a:latin typeface="Microsoft Sans Serif" pitchFamily="34" charset="0"/>
              </a:rPr>
              <a:t>UUU</a:t>
            </a:r>
            <a:r>
              <a:rPr lang="pt-BR" b="1" dirty="0" smtClean="0">
                <a:solidFill>
                  <a:srgbClr val="00CCFF"/>
                </a:solidFill>
                <a:latin typeface="Microsoft Sans Serif" pitchFamily="34" charset="0"/>
              </a:rPr>
              <a:t>C</a:t>
            </a:r>
            <a:r>
              <a:rPr lang="pt-BR" b="1" dirty="0" smtClean="0">
                <a:solidFill>
                  <a:srgbClr val="0000FF"/>
                </a:solidFill>
                <a:latin typeface="Microsoft Sans Serif" pitchFamily="34" charset="0"/>
              </a:rPr>
              <a:t>GGGG</a:t>
            </a:r>
            <a:r>
              <a:rPr lang="pt-BR" b="1" dirty="0" smtClean="0">
                <a:solidFill>
                  <a:srgbClr val="FF0000"/>
                </a:solidFill>
                <a:latin typeface="Microsoft Sans Serif" pitchFamily="34" charset="0"/>
              </a:rPr>
              <a:t>A</a:t>
            </a:r>
            <a:r>
              <a:rPr lang="pt-BR" b="1" dirty="0" smtClean="0">
                <a:solidFill>
                  <a:srgbClr val="00CCFF"/>
                </a:solidFill>
                <a:latin typeface="Microsoft Sans Serif" pitchFamily="34" charset="0"/>
              </a:rPr>
              <a:t>CC</a:t>
            </a:r>
            <a:r>
              <a:rPr lang="pt-BR" b="1" dirty="0" smtClean="0">
                <a:solidFill>
                  <a:srgbClr val="0000FF"/>
                </a:solidFill>
                <a:latin typeface="Microsoft Sans Serif" pitchFamily="34" charset="0"/>
              </a:rPr>
              <a:t>G</a:t>
            </a:r>
            <a:r>
              <a:rPr lang="pt-BR" b="1" dirty="0" smtClean="0">
                <a:solidFill>
                  <a:srgbClr val="FF6600"/>
                </a:solidFill>
                <a:latin typeface="Microsoft Sans Serif" pitchFamily="34" charset="0"/>
              </a:rPr>
              <a:t>U</a:t>
            </a:r>
            <a:r>
              <a:rPr lang="pt-BR" b="1" dirty="0" smtClean="0">
                <a:solidFill>
                  <a:srgbClr val="0000FF"/>
                </a:solidFill>
                <a:latin typeface="Microsoft Sans Serif" pitchFamily="34" charset="0"/>
              </a:rPr>
              <a:t>G</a:t>
            </a:r>
            <a:r>
              <a:rPr lang="pt-BR" b="1" dirty="0" smtClean="0">
                <a:solidFill>
                  <a:srgbClr val="00CCFF"/>
                </a:solidFill>
                <a:latin typeface="Microsoft Sans Serif" pitchFamily="34" charset="0"/>
              </a:rPr>
              <a:t>C</a:t>
            </a:r>
            <a:r>
              <a:rPr lang="pt-BR" b="1" dirty="0" smtClean="0">
                <a:solidFill>
                  <a:srgbClr val="FF6600"/>
                </a:solidFill>
                <a:latin typeface="Microsoft Sans Serif" pitchFamily="34" charset="0"/>
              </a:rPr>
              <a:t>UU</a:t>
            </a:r>
            <a:r>
              <a:rPr lang="pt-BR" b="1" dirty="0" smtClean="0">
                <a:solidFill>
                  <a:srgbClr val="0000FF"/>
                </a:solidFill>
                <a:latin typeface="Microsoft Sans Serif" pitchFamily="34" charset="0"/>
              </a:rPr>
              <a:t>GG</a:t>
            </a:r>
            <a:r>
              <a:rPr lang="pt-BR" b="1" dirty="0" smtClean="0">
                <a:solidFill>
                  <a:srgbClr val="00CCFF"/>
                </a:solidFill>
                <a:latin typeface="Microsoft Sans Serif" pitchFamily="34" charset="0"/>
              </a:rPr>
              <a:t>C</a:t>
            </a:r>
            <a:r>
              <a:rPr lang="pt-BR" b="1" dirty="0" smtClean="0">
                <a:solidFill>
                  <a:srgbClr val="0000FF"/>
                </a:solidFill>
                <a:latin typeface="Microsoft Sans Serif" pitchFamily="34" charset="0"/>
              </a:rPr>
              <a:t>-3’</a:t>
            </a:r>
          </a:p>
        </p:txBody>
      </p:sp>
      <p:sp>
        <p:nvSpPr>
          <p:cNvPr id="2055" name="Line 78"/>
          <p:cNvSpPr>
            <a:spLocks noChangeShapeType="1"/>
          </p:cNvSpPr>
          <p:nvPr/>
        </p:nvSpPr>
        <p:spPr bwMode="auto">
          <a:xfrm>
            <a:off x="4672013" y="2725738"/>
            <a:ext cx="571500" cy="0"/>
          </a:xfrm>
          <a:prstGeom prst="line">
            <a:avLst/>
          </a:prstGeom>
          <a:noFill/>
          <a:ln w="38100">
            <a:solidFill>
              <a:srgbClr val="292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056" name="Picture 79" descr="3wj_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25713" y="893762"/>
            <a:ext cx="2451487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 Box 80"/>
          <p:cNvSpPr txBox="1">
            <a:spLocks noChangeArrowheads="1"/>
          </p:cNvSpPr>
          <p:nvPr/>
        </p:nvSpPr>
        <p:spPr bwMode="auto">
          <a:xfrm>
            <a:off x="4743450" y="2286000"/>
            <a:ext cx="3429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>
                <a:solidFill>
                  <a:srgbClr val="FF0000"/>
                </a:solidFill>
                <a:latin typeface="Microsoft Sans Serif" pitchFamily="34" charset="0"/>
              </a:rPr>
              <a:t>?</a:t>
            </a:r>
            <a:endParaRPr lang="en-US"/>
          </a:p>
        </p:txBody>
      </p:sp>
      <p:graphicFrame>
        <p:nvGraphicFramePr>
          <p:cNvPr id="2050" name="Object 81"/>
          <p:cNvGraphicFramePr>
            <a:graphicFrameLocks noChangeAspect="1"/>
          </p:cNvGraphicFramePr>
          <p:nvPr/>
        </p:nvGraphicFramePr>
        <p:xfrm>
          <a:off x="6934200" y="76200"/>
          <a:ext cx="2133600" cy="769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ChemSketch" r:id="rId6" imgW="5788080" imgH="2151720" progId="ACD.ChemSketch.20">
                  <p:embed/>
                </p:oleObj>
              </mc:Choice>
              <mc:Fallback>
                <p:oleObj name="ChemSketch" r:id="rId6" imgW="5788080" imgH="21517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76200"/>
                        <a:ext cx="2133600" cy="7693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" name="Line 82"/>
          <p:cNvSpPr>
            <a:spLocks noChangeShapeType="1"/>
          </p:cNvSpPr>
          <p:nvPr/>
        </p:nvSpPr>
        <p:spPr bwMode="auto">
          <a:xfrm flipH="1">
            <a:off x="8001000" y="685800"/>
            <a:ext cx="228600" cy="609600"/>
          </a:xfrm>
          <a:prstGeom prst="line">
            <a:avLst/>
          </a:prstGeom>
          <a:noFill/>
          <a:ln w="38100">
            <a:solidFill>
              <a:srgbClr val="292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9" name="Text Box 83"/>
          <p:cNvSpPr txBox="1">
            <a:spLocks noChangeArrowheads="1"/>
          </p:cNvSpPr>
          <p:nvPr/>
        </p:nvSpPr>
        <p:spPr bwMode="auto">
          <a:xfrm>
            <a:off x="8153400" y="762000"/>
            <a:ext cx="3429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Microsoft Sans Serif" pitchFamily="34" charset="0"/>
              </a:rPr>
              <a:t>?</a:t>
            </a:r>
            <a:endParaRPr lang="en-US" dirty="0"/>
          </a:p>
        </p:txBody>
      </p:sp>
      <p:sp>
        <p:nvSpPr>
          <p:cNvPr id="2060" name="Line 84"/>
          <p:cNvSpPr>
            <a:spLocks noChangeShapeType="1"/>
          </p:cNvSpPr>
          <p:nvPr/>
        </p:nvSpPr>
        <p:spPr bwMode="auto">
          <a:xfrm>
            <a:off x="4648200" y="2809875"/>
            <a:ext cx="571500" cy="0"/>
          </a:xfrm>
          <a:prstGeom prst="line">
            <a:avLst/>
          </a:prstGeom>
          <a:noFill/>
          <a:ln w="38100">
            <a:solidFill>
              <a:srgbClr val="2929F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2" name="Text Box 120"/>
          <p:cNvSpPr txBox="1">
            <a:spLocks noChangeArrowheads="1"/>
          </p:cNvSpPr>
          <p:nvPr/>
        </p:nvSpPr>
        <p:spPr bwMode="auto">
          <a:xfrm>
            <a:off x="419100" y="4267200"/>
            <a:ext cx="82677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b="1" dirty="0"/>
              <a:t>Our long-term goals are to enable the end-stage of nucleic acid structure refinement, to accurately model nucleic acid structure and dynamics, and to probe the interaction of </a:t>
            </a:r>
            <a:r>
              <a:rPr lang="en-US" b="1" dirty="0" smtClean="0"/>
              <a:t>molecules </a:t>
            </a:r>
            <a:r>
              <a:rPr lang="en-US" b="1" dirty="0"/>
              <a:t>targeting RNA and DNA.  </a:t>
            </a:r>
          </a:p>
          <a:p>
            <a:pPr algn="just"/>
            <a:endParaRPr lang="en-US" sz="800" b="1" dirty="0"/>
          </a:p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0000CC"/>
                </a:solidFill>
              </a:rPr>
              <a:t>Given a putative RNA model can we refine it?</a:t>
            </a:r>
          </a:p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0000CC"/>
                </a:solidFill>
              </a:rPr>
              <a:t>     Can we evaluate its relative importance?</a:t>
            </a:r>
          </a:p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0000CC"/>
                </a:solidFill>
              </a:rPr>
              <a:t>          Can we probe the interaction with other molecules / </a:t>
            </a:r>
            <a:r>
              <a:rPr lang="en-US" b="1" dirty="0" smtClean="0">
                <a:solidFill>
                  <a:srgbClr val="0000CC"/>
                </a:solidFill>
              </a:rPr>
              <a:t>drugs?</a:t>
            </a:r>
          </a:p>
        </p:txBody>
      </p:sp>
    </p:spTree>
    <p:extLst>
      <p:ext uri="{BB962C8B-B14F-4D97-AF65-F5344CB8AC3E}">
        <p14:creationId xmlns:p14="http://schemas.microsoft.com/office/powerpoint/2010/main" val="1483045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G-277K-bestrep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0"/>
            <a:ext cx="7176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05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ot.rmsds.ff99C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72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ot.cpopvtime.ff99C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6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ot.last500ns.300K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92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ot.cpopvtime.lorestHM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72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ot.cpopvtime.lores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5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ot-conv.allmrmsd.1.32u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65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485" y="1157111"/>
            <a:ext cx="839451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Tutorial time!</a:t>
            </a:r>
            <a:endParaRPr lang="en-US" sz="115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8252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4" name="Group 4"/>
          <p:cNvGrpSpPr>
            <a:grpSpLocks noChangeAspect="1"/>
          </p:cNvGrpSpPr>
          <p:nvPr/>
        </p:nvGrpSpPr>
        <p:grpSpPr bwMode="auto">
          <a:xfrm>
            <a:off x="1219201" y="263525"/>
            <a:ext cx="6567488" cy="6289675"/>
            <a:chOff x="768" y="166"/>
            <a:chExt cx="4137" cy="3962"/>
          </a:xfrm>
        </p:grpSpPr>
        <p:sp>
          <p:nvSpPr>
            <p:cNvPr id="5120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87" y="192"/>
              <a:ext cx="3818" cy="3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05" name="Rectangle 5"/>
            <p:cNvSpPr>
              <a:spLocks noChangeArrowheads="1"/>
            </p:cNvSpPr>
            <p:nvPr/>
          </p:nvSpPr>
          <p:spPr bwMode="auto">
            <a:xfrm>
              <a:off x="1087" y="192"/>
              <a:ext cx="3818" cy="3936"/>
            </a:xfrm>
            <a:prstGeom prst="rect">
              <a:avLst/>
            </a:prstGeom>
            <a:noFill/>
            <a:ln w="0">
              <a:solidFill>
                <a:srgbClr val="FFFF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06" name="Line 6"/>
            <p:cNvSpPr>
              <a:spLocks noChangeShapeType="1"/>
            </p:cNvSpPr>
            <p:nvPr/>
          </p:nvSpPr>
          <p:spPr bwMode="auto">
            <a:xfrm>
              <a:off x="4839" y="1858"/>
              <a:ext cx="1" cy="315"/>
            </a:xfrm>
            <a:prstGeom prst="line">
              <a:avLst/>
            </a:prstGeom>
            <a:noFill/>
            <a:ln w="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1209" name="Group 9"/>
            <p:cNvGrpSpPr>
              <a:grpSpLocks/>
            </p:cNvGrpSpPr>
            <p:nvPr/>
          </p:nvGrpSpPr>
          <p:grpSpPr bwMode="auto">
            <a:xfrm>
              <a:off x="4538" y="2147"/>
              <a:ext cx="301" cy="184"/>
              <a:chOff x="4538" y="2147"/>
              <a:chExt cx="301" cy="184"/>
            </a:xfrm>
          </p:grpSpPr>
          <p:sp>
            <p:nvSpPr>
              <p:cNvPr id="51207" name="Line 7"/>
              <p:cNvSpPr>
                <a:spLocks noChangeShapeType="1"/>
              </p:cNvSpPr>
              <p:nvPr/>
            </p:nvSpPr>
            <p:spPr bwMode="auto">
              <a:xfrm flipH="1">
                <a:off x="4564" y="2173"/>
                <a:ext cx="275" cy="158"/>
              </a:xfrm>
              <a:prstGeom prst="line">
                <a:avLst/>
              </a:prstGeom>
              <a:noFill/>
              <a:ln w="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08" name="Line 8"/>
              <p:cNvSpPr>
                <a:spLocks noChangeShapeType="1"/>
              </p:cNvSpPr>
              <p:nvPr/>
            </p:nvSpPr>
            <p:spPr bwMode="auto">
              <a:xfrm flipV="1">
                <a:off x="4538" y="2147"/>
                <a:ext cx="262" cy="144"/>
              </a:xfrm>
              <a:prstGeom prst="line">
                <a:avLst/>
              </a:prstGeom>
              <a:noFill/>
              <a:ln w="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1210" name="Line 10"/>
            <p:cNvSpPr>
              <a:spLocks noChangeShapeType="1"/>
            </p:cNvSpPr>
            <p:nvPr/>
          </p:nvSpPr>
          <p:spPr bwMode="auto">
            <a:xfrm>
              <a:off x="4157" y="2173"/>
              <a:ext cx="263" cy="158"/>
            </a:xfrm>
            <a:prstGeom prst="line">
              <a:avLst/>
            </a:prstGeom>
            <a:noFill/>
            <a:ln w="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1213" name="Group 13"/>
            <p:cNvGrpSpPr>
              <a:grpSpLocks/>
            </p:cNvGrpSpPr>
            <p:nvPr/>
          </p:nvGrpSpPr>
          <p:grpSpPr bwMode="auto">
            <a:xfrm>
              <a:off x="4157" y="1793"/>
              <a:ext cx="54" cy="380"/>
              <a:chOff x="4157" y="1793"/>
              <a:chExt cx="54" cy="380"/>
            </a:xfrm>
          </p:grpSpPr>
          <p:sp>
            <p:nvSpPr>
              <p:cNvPr id="51211" name="Line 11"/>
              <p:cNvSpPr>
                <a:spLocks noChangeShapeType="1"/>
              </p:cNvSpPr>
              <p:nvPr/>
            </p:nvSpPr>
            <p:spPr bwMode="auto">
              <a:xfrm>
                <a:off x="4157" y="1793"/>
                <a:ext cx="1" cy="380"/>
              </a:xfrm>
              <a:prstGeom prst="line">
                <a:avLst/>
              </a:prstGeom>
              <a:noFill/>
              <a:ln w="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12" name="Line 12"/>
              <p:cNvSpPr>
                <a:spLocks noChangeShapeType="1"/>
              </p:cNvSpPr>
              <p:nvPr/>
            </p:nvSpPr>
            <p:spPr bwMode="auto">
              <a:xfrm>
                <a:off x="4210" y="1819"/>
                <a:ext cx="1" cy="328"/>
              </a:xfrm>
              <a:prstGeom prst="line">
                <a:avLst/>
              </a:prstGeom>
              <a:noFill/>
              <a:ln w="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1214" name="Line 14"/>
            <p:cNvSpPr>
              <a:spLocks noChangeShapeType="1"/>
            </p:cNvSpPr>
            <p:nvPr/>
          </p:nvSpPr>
          <p:spPr bwMode="auto">
            <a:xfrm flipV="1">
              <a:off x="4157" y="1583"/>
              <a:ext cx="341" cy="197"/>
            </a:xfrm>
            <a:prstGeom prst="line">
              <a:avLst/>
            </a:prstGeom>
            <a:noFill/>
            <a:ln w="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1217" name="Group 17"/>
            <p:cNvGrpSpPr>
              <a:grpSpLocks/>
            </p:cNvGrpSpPr>
            <p:nvPr/>
          </p:nvGrpSpPr>
          <p:grpSpPr bwMode="auto">
            <a:xfrm>
              <a:off x="4498" y="1583"/>
              <a:ext cx="263" cy="183"/>
              <a:chOff x="4498" y="1583"/>
              <a:chExt cx="263" cy="183"/>
            </a:xfrm>
          </p:grpSpPr>
          <p:sp>
            <p:nvSpPr>
              <p:cNvPr id="51215" name="Line 15"/>
              <p:cNvSpPr>
                <a:spLocks noChangeShapeType="1"/>
              </p:cNvSpPr>
              <p:nvPr/>
            </p:nvSpPr>
            <p:spPr bwMode="auto">
              <a:xfrm flipH="1" flipV="1">
                <a:off x="4498" y="1583"/>
                <a:ext cx="263" cy="144"/>
              </a:xfrm>
              <a:prstGeom prst="line">
                <a:avLst/>
              </a:prstGeom>
              <a:noFill/>
              <a:ln w="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16" name="Line 16"/>
              <p:cNvSpPr>
                <a:spLocks noChangeShapeType="1"/>
              </p:cNvSpPr>
              <p:nvPr/>
            </p:nvSpPr>
            <p:spPr bwMode="auto">
              <a:xfrm>
                <a:off x="4498" y="1635"/>
                <a:ext cx="236" cy="131"/>
              </a:xfrm>
              <a:prstGeom prst="line">
                <a:avLst/>
              </a:prstGeom>
              <a:noFill/>
              <a:ln w="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1218" name="Line 18"/>
            <p:cNvSpPr>
              <a:spLocks noChangeShapeType="1"/>
            </p:cNvSpPr>
            <p:nvPr/>
          </p:nvSpPr>
          <p:spPr bwMode="auto">
            <a:xfrm flipV="1">
              <a:off x="3842" y="2173"/>
              <a:ext cx="315" cy="105"/>
            </a:xfrm>
            <a:prstGeom prst="line">
              <a:avLst/>
            </a:prstGeom>
            <a:noFill/>
            <a:ln w="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19" name="Line 19"/>
            <p:cNvSpPr>
              <a:spLocks noChangeShapeType="1"/>
            </p:cNvSpPr>
            <p:nvPr/>
          </p:nvSpPr>
          <p:spPr bwMode="auto">
            <a:xfrm flipH="1" flipV="1">
              <a:off x="3554" y="1976"/>
              <a:ext cx="183" cy="250"/>
            </a:xfrm>
            <a:prstGeom prst="line">
              <a:avLst/>
            </a:prstGeom>
            <a:noFill/>
            <a:ln w="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1222" name="Group 22"/>
            <p:cNvGrpSpPr>
              <a:grpSpLocks/>
            </p:cNvGrpSpPr>
            <p:nvPr/>
          </p:nvGrpSpPr>
          <p:grpSpPr bwMode="auto">
            <a:xfrm>
              <a:off x="3554" y="1727"/>
              <a:ext cx="223" cy="249"/>
              <a:chOff x="3554" y="1727"/>
              <a:chExt cx="223" cy="249"/>
            </a:xfrm>
          </p:grpSpPr>
          <p:sp>
            <p:nvSpPr>
              <p:cNvPr id="51220" name="Line 20"/>
              <p:cNvSpPr>
                <a:spLocks noChangeShapeType="1"/>
              </p:cNvSpPr>
              <p:nvPr/>
            </p:nvSpPr>
            <p:spPr bwMode="auto">
              <a:xfrm flipH="1">
                <a:off x="3554" y="1727"/>
                <a:ext cx="183" cy="249"/>
              </a:xfrm>
              <a:prstGeom prst="line">
                <a:avLst/>
              </a:prstGeom>
              <a:noFill/>
              <a:ln w="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21" name="Line 21"/>
              <p:cNvSpPr>
                <a:spLocks noChangeShapeType="1"/>
              </p:cNvSpPr>
              <p:nvPr/>
            </p:nvSpPr>
            <p:spPr bwMode="auto">
              <a:xfrm flipH="1">
                <a:off x="3606" y="1753"/>
                <a:ext cx="171" cy="223"/>
              </a:xfrm>
              <a:prstGeom prst="line">
                <a:avLst/>
              </a:prstGeom>
              <a:noFill/>
              <a:ln w="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1223" name="Line 23"/>
            <p:cNvSpPr>
              <a:spLocks noChangeShapeType="1"/>
            </p:cNvSpPr>
            <p:nvPr/>
          </p:nvSpPr>
          <p:spPr bwMode="auto">
            <a:xfrm flipH="1" flipV="1">
              <a:off x="3842" y="1675"/>
              <a:ext cx="315" cy="105"/>
            </a:xfrm>
            <a:prstGeom prst="line">
              <a:avLst/>
            </a:prstGeom>
            <a:noFill/>
            <a:ln w="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24" name="Line 24"/>
            <p:cNvSpPr>
              <a:spLocks noChangeShapeType="1"/>
            </p:cNvSpPr>
            <p:nvPr/>
          </p:nvSpPr>
          <p:spPr bwMode="auto">
            <a:xfrm>
              <a:off x="4498" y="1255"/>
              <a:ext cx="1" cy="328"/>
            </a:xfrm>
            <a:prstGeom prst="line">
              <a:avLst/>
            </a:prstGeom>
            <a:noFill/>
            <a:ln w="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25" name="Line 25"/>
            <p:cNvSpPr>
              <a:spLocks noChangeShapeType="1"/>
            </p:cNvSpPr>
            <p:nvPr/>
          </p:nvSpPr>
          <p:spPr bwMode="auto">
            <a:xfrm flipH="1">
              <a:off x="2937" y="3315"/>
              <a:ext cx="630" cy="1"/>
            </a:xfrm>
            <a:prstGeom prst="line">
              <a:avLst/>
            </a:prstGeom>
            <a:noFill/>
            <a:ln w="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26" name="Freeform 26"/>
            <p:cNvSpPr>
              <a:spLocks/>
            </p:cNvSpPr>
            <p:nvPr/>
          </p:nvSpPr>
          <p:spPr bwMode="auto">
            <a:xfrm>
              <a:off x="2937" y="3288"/>
              <a:ext cx="643" cy="53"/>
            </a:xfrm>
            <a:custGeom>
              <a:avLst/>
              <a:gdLst/>
              <a:ahLst/>
              <a:cxnLst>
                <a:cxn ang="0">
                  <a:pos x="643" y="0"/>
                </a:cxn>
                <a:cxn ang="0">
                  <a:pos x="643" y="27"/>
                </a:cxn>
                <a:cxn ang="0">
                  <a:pos x="643" y="53"/>
                </a:cxn>
                <a:cxn ang="0">
                  <a:pos x="0" y="53"/>
                </a:cxn>
                <a:cxn ang="0">
                  <a:pos x="0" y="27"/>
                </a:cxn>
                <a:cxn ang="0">
                  <a:pos x="0" y="0"/>
                </a:cxn>
                <a:cxn ang="0">
                  <a:pos x="643" y="0"/>
                </a:cxn>
              </a:cxnLst>
              <a:rect l="0" t="0" r="r" b="b"/>
              <a:pathLst>
                <a:path w="643" h="53">
                  <a:moveTo>
                    <a:pt x="643" y="0"/>
                  </a:moveTo>
                  <a:lnTo>
                    <a:pt x="643" y="27"/>
                  </a:lnTo>
                  <a:lnTo>
                    <a:pt x="643" y="53"/>
                  </a:lnTo>
                  <a:lnTo>
                    <a:pt x="0" y="53"/>
                  </a:lnTo>
                  <a:lnTo>
                    <a:pt x="0" y="27"/>
                  </a:lnTo>
                  <a:lnTo>
                    <a:pt x="0" y="0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27" name="Line 27"/>
            <p:cNvSpPr>
              <a:spLocks noChangeShapeType="1"/>
            </p:cNvSpPr>
            <p:nvPr/>
          </p:nvSpPr>
          <p:spPr bwMode="auto">
            <a:xfrm flipH="1">
              <a:off x="3593" y="3105"/>
              <a:ext cx="184" cy="183"/>
            </a:xfrm>
            <a:prstGeom prst="line">
              <a:avLst/>
            </a:prstGeom>
            <a:noFill/>
            <a:ln w="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28" name="Freeform 28"/>
            <p:cNvSpPr>
              <a:spLocks/>
            </p:cNvSpPr>
            <p:nvPr/>
          </p:nvSpPr>
          <p:spPr bwMode="auto">
            <a:xfrm>
              <a:off x="3593" y="3078"/>
              <a:ext cx="197" cy="289"/>
            </a:xfrm>
            <a:custGeom>
              <a:avLst/>
              <a:gdLst/>
              <a:ahLst/>
              <a:cxnLst>
                <a:cxn ang="0">
                  <a:pos x="184" y="14"/>
                </a:cxn>
                <a:cxn ang="0">
                  <a:pos x="197" y="0"/>
                </a:cxn>
                <a:cxn ang="0">
                  <a:pos x="197" y="27"/>
                </a:cxn>
                <a:cxn ang="0">
                  <a:pos x="0" y="289"/>
                </a:cxn>
                <a:cxn ang="0">
                  <a:pos x="0" y="237"/>
                </a:cxn>
                <a:cxn ang="0">
                  <a:pos x="0" y="171"/>
                </a:cxn>
                <a:cxn ang="0">
                  <a:pos x="184" y="14"/>
                </a:cxn>
              </a:cxnLst>
              <a:rect l="0" t="0" r="r" b="b"/>
              <a:pathLst>
                <a:path w="197" h="289">
                  <a:moveTo>
                    <a:pt x="184" y="14"/>
                  </a:moveTo>
                  <a:lnTo>
                    <a:pt x="197" y="0"/>
                  </a:lnTo>
                  <a:lnTo>
                    <a:pt x="197" y="27"/>
                  </a:lnTo>
                  <a:lnTo>
                    <a:pt x="0" y="289"/>
                  </a:lnTo>
                  <a:lnTo>
                    <a:pt x="0" y="237"/>
                  </a:lnTo>
                  <a:lnTo>
                    <a:pt x="0" y="171"/>
                  </a:lnTo>
                  <a:lnTo>
                    <a:pt x="184" y="1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29" name="Line 29"/>
            <p:cNvSpPr>
              <a:spLocks noChangeShapeType="1"/>
            </p:cNvSpPr>
            <p:nvPr/>
          </p:nvSpPr>
          <p:spPr bwMode="auto">
            <a:xfrm>
              <a:off x="3331" y="2895"/>
              <a:ext cx="446" cy="183"/>
            </a:xfrm>
            <a:prstGeom prst="line">
              <a:avLst/>
            </a:prstGeom>
            <a:noFill/>
            <a:ln w="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30" name="Line 30"/>
            <p:cNvSpPr>
              <a:spLocks noChangeShapeType="1"/>
            </p:cNvSpPr>
            <p:nvPr/>
          </p:nvSpPr>
          <p:spPr bwMode="auto">
            <a:xfrm flipH="1">
              <a:off x="2727" y="2895"/>
              <a:ext cx="459" cy="183"/>
            </a:xfrm>
            <a:prstGeom prst="line">
              <a:avLst/>
            </a:prstGeom>
            <a:noFill/>
            <a:ln w="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31" name="Line 31"/>
            <p:cNvSpPr>
              <a:spLocks noChangeShapeType="1"/>
            </p:cNvSpPr>
            <p:nvPr/>
          </p:nvSpPr>
          <p:spPr bwMode="auto">
            <a:xfrm flipH="1" flipV="1">
              <a:off x="2727" y="3105"/>
              <a:ext cx="197" cy="183"/>
            </a:xfrm>
            <a:prstGeom prst="line">
              <a:avLst/>
            </a:prstGeom>
            <a:noFill/>
            <a:ln w="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32" name="Freeform 32"/>
            <p:cNvSpPr>
              <a:spLocks/>
            </p:cNvSpPr>
            <p:nvPr/>
          </p:nvSpPr>
          <p:spPr bwMode="auto">
            <a:xfrm>
              <a:off x="2727" y="3078"/>
              <a:ext cx="197" cy="289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97" y="171"/>
                </a:cxn>
                <a:cxn ang="0">
                  <a:pos x="197" y="237"/>
                </a:cxn>
                <a:cxn ang="0">
                  <a:pos x="197" y="289"/>
                </a:cxn>
                <a:cxn ang="0">
                  <a:pos x="0" y="27"/>
                </a:cxn>
              </a:cxnLst>
              <a:rect l="0" t="0" r="r" b="b"/>
              <a:pathLst>
                <a:path w="197" h="289">
                  <a:moveTo>
                    <a:pt x="0" y="27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97" y="171"/>
                  </a:lnTo>
                  <a:lnTo>
                    <a:pt x="197" y="237"/>
                  </a:lnTo>
                  <a:lnTo>
                    <a:pt x="197" y="289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33" name="Line 33"/>
            <p:cNvSpPr>
              <a:spLocks noChangeShapeType="1"/>
            </p:cNvSpPr>
            <p:nvPr/>
          </p:nvSpPr>
          <p:spPr bwMode="auto">
            <a:xfrm flipV="1">
              <a:off x="3580" y="3354"/>
              <a:ext cx="1" cy="131"/>
            </a:xfrm>
            <a:prstGeom prst="line">
              <a:avLst/>
            </a:prstGeom>
            <a:noFill/>
            <a:ln w="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34" name="Freeform 34"/>
            <p:cNvSpPr>
              <a:spLocks/>
            </p:cNvSpPr>
            <p:nvPr/>
          </p:nvSpPr>
          <p:spPr bwMode="auto">
            <a:xfrm>
              <a:off x="3580" y="3315"/>
              <a:ext cx="13" cy="183"/>
            </a:xfrm>
            <a:custGeom>
              <a:avLst/>
              <a:gdLst/>
              <a:ahLst/>
              <a:cxnLst>
                <a:cxn ang="0">
                  <a:pos x="13" y="183"/>
                </a:cxn>
                <a:cxn ang="0">
                  <a:pos x="0" y="183"/>
                </a:cxn>
                <a:cxn ang="0">
                  <a:pos x="0" y="26"/>
                </a:cxn>
                <a:cxn ang="0">
                  <a:pos x="0" y="0"/>
                </a:cxn>
                <a:cxn ang="0">
                  <a:pos x="0" y="52"/>
                </a:cxn>
                <a:cxn ang="0">
                  <a:pos x="13" y="183"/>
                </a:cxn>
              </a:cxnLst>
              <a:rect l="0" t="0" r="r" b="b"/>
              <a:pathLst>
                <a:path w="13" h="183">
                  <a:moveTo>
                    <a:pt x="13" y="183"/>
                  </a:moveTo>
                  <a:lnTo>
                    <a:pt x="0" y="183"/>
                  </a:lnTo>
                  <a:lnTo>
                    <a:pt x="0" y="26"/>
                  </a:lnTo>
                  <a:lnTo>
                    <a:pt x="0" y="0"/>
                  </a:lnTo>
                  <a:lnTo>
                    <a:pt x="0" y="52"/>
                  </a:lnTo>
                  <a:lnTo>
                    <a:pt x="13" y="18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35" name="Line 35"/>
            <p:cNvSpPr>
              <a:spLocks noChangeShapeType="1"/>
            </p:cNvSpPr>
            <p:nvPr/>
          </p:nvSpPr>
          <p:spPr bwMode="auto">
            <a:xfrm>
              <a:off x="2924" y="3354"/>
              <a:ext cx="1" cy="131"/>
            </a:xfrm>
            <a:prstGeom prst="line">
              <a:avLst/>
            </a:prstGeom>
            <a:noFill/>
            <a:ln w="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36" name="Freeform 36"/>
            <p:cNvSpPr>
              <a:spLocks/>
            </p:cNvSpPr>
            <p:nvPr/>
          </p:nvSpPr>
          <p:spPr bwMode="auto">
            <a:xfrm>
              <a:off x="2924" y="3315"/>
              <a:ext cx="13" cy="183"/>
            </a:xfrm>
            <a:custGeom>
              <a:avLst/>
              <a:gdLst/>
              <a:ahLst/>
              <a:cxnLst>
                <a:cxn ang="0">
                  <a:pos x="13" y="183"/>
                </a:cxn>
                <a:cxn ang="0">
                  <a:pos x="0" y="183"/>
                </a:cxn>
                <a:cxn ang="0">
                  <a:pos x="0" y="52"/>
                </a:cxn>
                <a:cxn ang="0">
                  <a:pos x="0" y="0"/>
                </a:cxn>
                <a:cxn ang="0">
                  <a:pos x="0" y="26"/>
                </a:cxn>
                <a:cxn ang="0">
                  <a:pos x="13" y="183"/>
                </a:cxn>
              </a:cxnLst>
              <a:rect l="0" t="0" r="r" b="b"/>
              <a:pathLst>
                <a:path w="13" h="183">
                  <a:moveTo>
                    <a:pt x="13" y="183"/>
                  </a:moveTo>
                  <a:lnTo>
                    <a:pt x="0" y="183"/>
                  </a:lnTo>
                  <a:lnTo>
                    <a:pt x="0" y="52"/>
                  </a:lnTo>
                  <a:lnTo>
                    <a:pt x="0" y="0"/>
                  </a:lnTo>
                  <a:lnTo>
                    <a:pt x="0" y="26"/>
                  </a:lnTo>
                  <a:lnTo>
                    <a:pt x="13" y="18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37" name="Line 37"/>
            <p:cNvSpPr>
              <a:spLocks noChangeShapeType="1"/>
            </p:cNvSpPr>
            <p:nvPr/>
          </p:nvSpPr>
          <p:spPr bwMode="auto">
            <a:xfrm flipV="1">
              <a:off x="3580" y="3183"/>
              <a:ext cx="1" cy="66"/>
            </a:xfrm>
            <a:prstGeom prst="line">
              <a:avLst/>
            </a:prstGeom>
            <a:noFill/>
            <a:ln w="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38" name="Freeform 38"/>
            <p:cNvSpPr>
              <a:spLocks/>
            </p:cNvSpPr>
            <p:nvPr/>
          </p:nvSpPr>
          <p:spPr bwMode="auto">
            <a:xfrm>
              <a:off x="3580" y="3183"/>
              <a:ext cx="13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6"/>
                </a:cxn>
                <a:cxn ang="0">
                  <a:pos x="13" y="132"/>
                </a:cxn>
                <a:cxn ang="0">
                  <a:pos x="13" y="105"/>
                </a:cxn>
                <a:cxn ang="0">
                  <a:pos x="0" y="0"/>
                </a:cxn>
              </a:cxnLst>
              <a:rect l="0" t="0" r="r" b="b"/>
              <a:pathLst>
                <a:path w="13" h="132">
                  <a:moveTo>
                    <a:pt x="0" y="0"/>
                  </a:moveTo>
                  <a:lnTo>
                    <a:pt x="13" y="0"/>
                  </a:lnTo>
                  <a:lnTo>
                    <a:pt x="13" y="66"/>
                  </a:lnTo>
                  <a:lnTo>
                    <a:pt x="13" y="132"/>
                  </a:lnTo>
                  <a:lnTo>
                    <a:pt x="13" y="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39" name="Line 39"/>
            <p:cNvSpPr>
              <a:spLocks noChangeShapeType="1"/>
            </p:cNvSpPr>
            <p:nvPr/>
          </p:nvSpPr>
          <p:spPr bwMode="auto">
            <a:xfrm>
              <a:off x="2937" y="3183"/>
              <a:ext cx="1" cy="66"/>
            </a:xfrm>
            <a:prstGeom prst="line">
              <a:avLst/>
            </a:prstGeom>
            <a:noFill/>
            <a:ln w="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40" name="Freeform 40"/>
            <p:cNvSpPr>
              <a:spLocks/>
            </p:cNvSpPr>
            <p:nvPr/>
          </p:nvSpPr>
          <p:spPr bwMode="auto">
            <a:xfrm>
              <a:off x="2924" y="3183"/>
              <a:ext cx="13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05"/>
                </a:cxn>
                <a:cxn ang="0">
                  <a:pos x="13" y="132"/>
                </a:cxn>
                <a:cxn ang="0">
                  <a:pos x="13" y="66"/>
                </a:cxn>
                <a:cxn ang="0">
                  <a:pos x="0" y="0"/>
                </a:cxn>
              </a:cxnLst>
              <a:rect l="0" t="0" r="r" b="b"/>
              <a:pathLst>
                <a:path w="13" h="132">
                  <a:moveTo>
                    <a:pt x="0" y="0"/>
                  </a:moveTo>
                  <a:lnTo>
                    <a:pt x="13" y="0"/>
                  </a:lnTo>
                  <a:lnTo>
                    <a:pt x="13" y="105"/>
                  </a:lnTo>
                  <a:lnTo>
                    <a:pt x="13" y="132"/>
                  </a:lnTo>
                  <a:lnTo>
                    <a:pt x="13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41" name="Line 41"/>
            <p:cNvSpPr>
              <a:spLocks noChangeShapeType="1"/>
            </p:cNvSpPr>
            <p:nvPr/>
          </p:nvSpPr>
          <p:spPr bwMode="auto">
            <a:xfrm>
              <a:off x="3790" y="3092"/>
              <a:ext cx="1" cy="249"/>
            </a:xfrm>
            <a:prstGeom prst="line">
              <a:avLst/>
            </a:prstGeom>
            <a:noFill/>
            <a:ln w="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42" name="Freeform 42"/>
            <p:cNvSpPr>
              <a:spLocks/>
            </p:cNvSpPr>
            <p:nvPr/>
          </p:nvSpPr>
          <p:spPr bwMode="auto">
            <a:xfrm>
              <a:off x="3790" y="3078"/>
              <a:ext cx="13" cy="276"/>
            </a:xfrm>
            <a:custGeom>
              <a:avLst/>
              <a:gdLst/>
              <a:ahLst/>
              <a:cxnLst>
                <a:cxn ang="0">
                  <a:pos x="13" y="276"/>
                </a:cxn>
                <a:cxn ang="0">
                  <a:pos x="0" y="276"/>
                </a:cxn>
                <a:cxn ang="0">
                  <a:pos x="0" y="27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3" y="276"/>
                </a:cxn>
              </a:cxnLst>
              <a:rect l="0" t="0" r="r" b="b"/>
              <a:pathLst>
                <a:path w="13" h="276">
                  <a:moveTo>
                    <a:pt x="13" y="276"/>
                  </a:moveTo>
                  <a:lnTo>
                    <a:pt x="0" y="276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7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43" name="Line 43"/>
            <p:cNvSpPr>
              <a:spLocks noChangeShapeType="1"/>
            </p:cNvSpPr>
            <p:nvPr/>
          </p:nvSpPr>
          <p:spPr bwMode="auto">
            <a:xfrm>
              <a:off x="2714" y="2764"/>
              <a:ext cx="1" cy="314"/>
            </a:xfrm>
            <a:prstGeom prst="line">
              <a:avLst/>
            </a:prstGeom>
            <a:noFill/>
            <a:ln w="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44" name="Line 44"/>
            <p:cNvSpPr>
              <a:spLocks noChangeShapeType="1"/>
            </p:cNvSpPr>
            <p:nvPr/>
          </p:nvSpPr>
          <p:spPr bwMode="auto">
            <a:xfrm flipV="1">
              <a:off x="2714" y="3092"/>
              <a:ext cx="1" cy="249"/>
            </a:xfrm>
            <a:prstGeom prst="line">
              <a:avLst/>
            </a:prstGeom>
            <a:noFill/>
            <a:ln w="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45" name="Freeform 45"/>
            <p:cNvSpPr>
              <a:spLocks/>
            </p:cNvSpPr>
            <p:nvPr/>
          </p:nvSpPr>
          <p:spPr bwMode="auto">
            <a:xfrm>
              <a:off x="2714" y="3078"/>
              <a:ext cx="13" cy="276"/>
            </a:xfrm>
            <a:custGeom>
              <a:avLst/>
              <a:gdLst/>
              <a:ahLst/>
              <a:cxnLst>
                <a:cxn ang="0">
                  <a:pos x="13" y="276"/>
                </a:cxn>
                <a:cxn ang="0">
                  <a:pos x="0" y="276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3" y="27"/>
                </a:cxn>
                <a:cxn ang="0">
                  <a:pos x="13" y="276"/>
                </a:cxn>
              </a:cxnLst>
              <a:rect l="0" t="0" r="r" b="b"/>
              <a:pathLst>
                <a:path w="13" h="276">
                  <a:moveTo>
                    <a:pt x="13" y="276"/>
                  </a:moveTo>
                  <a:lnTo>
                    <a:pt x="0" y="276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7"/>
                  </a:lnTo>
                  <a:lnTo>
                    <a:pt x="13" y="27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46" name="Line 46"/>
            <p:cNvSpPr>
              <a:spLocks noChangeShapeType="1"/>
            </p:cNvSpPr>
            <p:nvPr/>
          </p:nvSpPr>
          <p:spPr bwMode="auto">
            <a:xfrm>
              <a:off x="3790" y="2357"/>
              <a:ext cx="1" cy="721"/>
            </a:xfrm>
            <a:prstGeom prst="line">
              <a:avLst/>
            </a:prstGeom>
            <a:noFill/>
            <a:ln w="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47" name="Line 47"/>
            <p:cNvSpPr>
              <a:spLocks noChangeShapeType="1"/>
            </p:cNvSpPr>
            <p:nvPr/>
          </p:nvSpPr>
          <p:spPr bwMode="auto">
            <a:xfrm>
              <a:off x="2399" y="2764"/>
              <a:ext cx="315" cy="1"/>
            </a:xfrm>
            <a:prstGeom prst="line">
              <a:avLst/>
            </a:prstGeom>
            <a:noFill/>
            <a:ln w="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48" name="Line 48"/>
            <p:cNvSpPr>
              <a:spLocks noChangeShapeType="1"/>
            </p:cNvSpPr>
            <p:nvPr/>
          </p:nvSpPr>
          <p:spPr bwMode="auto">
            <a:xfrm>
              <a:off x="1992" y="2764"/>
              <a:ext cx="263" cy="1"/>
            </a:xfrm>
            <a:prstGeom prst="line">
              <a:avLst/>
            </a:prstGeom>
            <a:noFill/>
            <a:ln w="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49" name="Line 49"/>
            <p:cNvSpPr>
              <a:spLocks noChangeShapeType="1"/>
            </p:cNvSpPr>
            <p:nvPr/>
          </p:nvSpPr>
          <p:spPr bwMode="auto">
            <a:xfrm>
              <a:off x="1599" y="2764"/>
              <a:ext cx="275" cy="1"/>
            </a:xfrm>
            <a:prstGeom prst="line">
              <a:avLst/>
            </a:prstGeom>
            <a:noFill/>
            <a:ln w="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50" name="Line 50"/>
            <p:cNvSpPr>
              <a:spLocks noChangeShapeType="1"/>
            </p:cNvSpPr>
            <p:nvPr/>
          </p:nvSpPr>
          <p:spPr bwMode="auto">
            <a:xfrm flipV="1">
              <a:off x="1927" y="2842"/>
              <a:ext cx="1" cy="250"/>
            </a:xfrm>
            <a:prstGeom prst="line">
              <a:avLst/>
            </a:prstGeom>
            <a:noFill/>
            <a:ln w="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1253" name="Group 53"/>
            <p:cNvGrpSpPr>
              <a:grpSpLocks/>
            </p:cNvGrpSpPr>
            <p:nvPr/>
          </p:nvGrpSpPr>
          <p:grpSpPr bwMode="auto">
            <a:xfrm>
              <a:off x="1900" y="2449"/>
              <a:ext cx="54" cy="249"/>
              <a:chOff x="1900" y="2449"/>
              <a:chExt cx="54" cy="249"/>
            </a:xfrm>
          </p:grpSpPr>
          <p:sp>
            <p:nvSpPr>
              <p:cNvPr id="51251" name="Line 51"/>
              <p:cNvSpPr>
                <a:spLocks noChangeShapeType="1"/>
              </p:cNvSpPr>
              <p:nvPr/>
            </p:nvSpPr>
            <p:spPr bwMode="auto">
              <a:xfrm>
                <a:off x="1900" y="2449"/>
                <a:ext cx="1" cy="249"/>
              </a:xfrm>
              <a:prstGeom prst="line">
                <a:avLst/>
              </a:prstGeom>
              <a:noFill/>
              <a:ln w="13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52" name="Line 52"/>
              <p:cNvSpPr>
                <a:spLocks noChangeShapeType="1"/>
              </p:cNvSpPr>
              <p:nvPr/>
            </p:nvSpPr>
            <p:spPr bwMode="auto">
              <a:xfrm>
                <a:off x="1953" y="2449"/>
                <a:ext cx="1" cy="249"/>
              </a:xfrm>
              <a:prstGeom prst="line">
                <a:avLst/>
              </a:prstGeom>
              <a:noFill/>
              <a:ln w="13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1254" name="Rectangle 54"/>
            <p:cNvSpPr>
              <a:spLocks noChangeArrowheads="1"/>
            </p:cNvSpPr>
            <p:nvPr/>
          </p:nvSpPr>
          <p:spPr bwMode="auto">
            <a:xfrm>
              <a:off x="4752" y="1710"/>
              <a:ext cx="144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Helvetica" charset="0"/>
                </a:rPr>
                <a:t>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55" name="Rectangle 55"/>
            <p:cNvSpPr>
              <a:spLocks noChangeArrowheads="1"/>
            </p:cNvSpPr>
            <p:nvPr/>
          </p:nvSpPr>
          <p:spPr bwMode="auto">
            <a:xfrm>
              <a:off x="4416" y="2291"/>
              <a:ext cx="144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Helvetica" charset="0"/>
                </a:rPr>
                <a:t>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56" name="Rectangle 56"/>
            <p:cNvSpPr>
              <a:spLocks noChangeArrowheads="1"/>
            </p:cNvSpPr>
            <p:nvPr/>
          </p:nvSpPr>
          <p:spPr bwMode="auto">
            <a:xfrm>
              <a:off x="3696" y="2213"/>
              <a:ext cx="144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Helvetica" charset="0"/>
                </a:rPr>
                <a:t>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57" name="Rectangle 57"/>
            <p:cNvSpPr>
              <a:spLocks noChangeArrowheads="1"/>
            </p:cNvSpPr>
            <p:nvPr/>
          </p:nvSpPr>
          <p:spPr bwMode="auto">
            <a:xfrm>
              <a:off x="3696" y="1583"/>
              <a:ext cx="144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Helvetica" charset="0"/>
                </a:rPr>
                <a:t>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51260" name="Group 60"/>
            <p:cNvGrpSpPr>
              <a:grpSpLocks/>
            </p:cNvGrpSpPr>
            <p:nvPr/>
          </p:nvGrpSpPr>
          <p:grpSpPr bwMode="auto">
            <a:xfrm>
              <a:off x="4446" y="1111"/>
              <a:ext cx="301" cy="249"/>
              <a:chOff x="4446" y="1111"/>
              <a:chExt cx="301" cy="249"/>
            </a:xfrm>
          </p:grpSpPr>
          <p:sp>
            <p:nvSpPr>
              <p:cNvPr id="51258" name="Rectangle 58"/>
              <p:cNvSpPr>
                <a:spLocks noChangeArrowheads="1"/>
              </p:cNvSpPr>
              <p:nvPr/>
            </p:nvSpPr>
            <p:spPr bwMode="auto">
              <a:xfrm>
                <a:off x="4446" y="1111"/>
                <a:ext cx="236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Helvetica" charset="0"/>
                  </a:rPr>
                  <a:t>NH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1259" name="Rectangle 59"/>
              <p:cNvSpPr>
                <a:spLocks noChangeArrowheads="1"/>
              </p:cNvSpPr>
              <p:nvPr/>
            </p:nvSpPr>
            <p:spPr bwMode="auto">
              <a:xfrm>
                <a:off x="4629" y="1163"/>
                <a:ext cx="118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Helvetica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51261" name="Rectangle 61"/>
            <p:cNvSpPr>
              <a:spLocks noChangeArrowheads="1"/>
            </p:cNvSpPr>
            <p:nvPr/>
          </p:nvSpPr>
          <p:spPr bwMode="auto">
            <a:xfrm>
              <a:off x="3168" y="2814"/>
              <a:ext cx="15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Helvetica" charset="0"/>
                </a:rPr>
                <a:t>O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62" name="Rectangle 62"/>
            <p:cNvSpPr>
              <a:spLocks noChangeArrowheads="1"/>
            </p:cNvSpPr>
            <p:nvPr/>
          </p:nvSpPr>
          <p:spPr bwMode="auto">
            <a:xfrm>
              <a:off x="3488" y="3485"/>
              <a:ext cx="249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Helvetica" charset="0"/>
                </a:rPr>
                <a:t>OH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63" name="Rectangle 63"/>
            <p:cNvSpPr>
              <a:spLocks noChangeArrowheads="1"/>
            </p:cNvSpPr>
            <p:nvPr/>
          </p:nvSpPr>
          <p:spPr bwMode="auto">
            <a:xfrm>
              <a:off x="2832" y="3485"/>
              <a:ext cx="249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Helvetica" charset="0"/>
                </a:rPr>
                <a:t>OH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64" name="Rectangle 64"/>
            <p:cNvSpPr>
              <a:spLocks noChangeArrowheads="1"/>
            </p:cNvSpPr>
            <p:nvPr/>
          </p:nvSpPr>
          <p:spPr bwMode="auto">
            <a:xfrm>
              <a:off x="3501" y="3026"/>
              <a:ext cx="144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Helvetica" charset="0"/>
                </a:rPr>
                <a:t>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65" name="Rectangle 65"/>
            <p:cNvSpPr>
              <a:spLocks noChangeArrowheads="1"/>
            </p:cNvSpPr>
            <p:nvPr/>
          </p:nvSpPr>
          <p:spPr bwMode="auto">
            <a:xfrm>
              <a:off x="2832" y="3026"/>
              <a:ext cx="144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Helvetica" charset="0"/>
                </a:rPr>
                <a:t>H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66" name="Rectangle 66"/>
            <p:cNvSpPr>
              <a:spLocks noChangeArrowheads="1"/>
            </p:cNvSpPr>
            <p:nvPr/>
          </p:nvSpPr>
          <p:spPr bwMode="auto">
            <a:xfrm>
              <a:off x="3737" y="3341"/>
              <a:ext cx="144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Helvetica" charset="0"/>
                </a:rPr>
                <a:t>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67" name="Rectangle 67"/>
            <p:cNvSpPr>
              <a:spLocks noChangeArrowheads="1"/>
            </p:cNvSpPr>
            <p:nvPr/>
          </p:nvSpPr>
          <p:spPr bwMode="auto">
            <a:xfrm>
              <a:off x="2640" y="3341"/>
              <a:ext cx="144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Helvetica" charset="0"/>
                </a:rPr>
                <a:t>H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68" name="Rectangle 68"/>
            <p:cNvSpPr>
              <a:spLocks noChangeArrowheads="1"/>
            </p:cNvSpPr>
            <p:nvPr/>
          </p:nvSpPr>
          <p:spPr bwMode="auto">
            <a:xfrm>
              <a:off x="2208" y="2685"/>
              <a:ext cx="15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FF00"/>
                  </a:solidFill>
                  <a:effectLst/>
                  <a:latin typeface="Helvetica" charset="0"/>
                </a:rPr>
                <a:t>O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69" name="Rectangle 69"/>
            <p:cNvSpPr>
              <a:spLocks noChangeArrowheads="1"/>
            </p:cNvSpPr>
            <p:nvPr/>
          </p:nvSpPr>
          <p:spPr bwMode="auto">
            <a:xfrm>
              <a:off x="1838" y="2714"/>
              <a:ext cx="144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FF00"/>
                  </a:solidFill>
                  <a:effectLst/>
                  <a:latin typeface="Helvetica" charset="0"/>
                </a:rPr>
                <a:t>P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70" name="Rectangle 70"/>
            <p:cNvSpPr>
              <a:spLocks noChangeArrowheads="1"/>
            </p:cNvSpPr>
            <p:nvPr/>
          </p:nvSpPr>
          <p:spPr bwMode="auto">
            <a:xfrm>
              <a:off x="1392" y="2685"/>
              <a:ext cx="19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FF00"/>
                  </a:solidFill>
                  <a:effectLst/>
                  <a:latin typeface="Helvetica" charset="0"/>
                </a:rPr>
                <a:t>-O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71" name="Rectangle 71"/>
            <p:cNvSpPr>
              <a:spLocks noChangeArrowheads="1"/>
            </p:cNvSpPr>
            <p:nvPr/>
          </p:nvSpPr>
          <p:spPr bwMode="auto">
            <a:xfrm>
              <a:off x="1825" y="3079"/>
              <a:ext cx="19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FF00"/>
                  </a:solidFill>
                  <a:effectLst/>
                  <a:latin typeface="Helvetica" charset="0"/>
                </a:rPr>
                <a:t>O-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72" name="Rectangle 72"/>
            <p:cNvSpPr>
              <a:spLocks noChangeArrowheads="1"/>
            </p:cNvSpPr>
            <p:nvPr/>
          </p:nvSpPr>
          <p:spPr bwMode="auto">
            <a:xfrm>
              <a:off x="1824" y="2291"/>
              <a:ext cx="15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FF00"/>
                  </a:solidFill>
                  <a:effectLst/>
                  <a:latin typeface="Helvetica" charset="0"/>
                </a:rPr>
                <a:t>O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73" name="Rectangle 73"/>
            <p:cNvSpPr>
              <a:spLocks noChangeArrowheads="1"/>
            </p:cNvSpPr>
            <p:nvPr/>
          </p:nvSpPr>
          <p:spPr bwMode="auto">
            <a:xfrm>
              <a:off x="4149" y="756"/>
              <a:ext cx="48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+mn-lt"/>
                </a:rPr>
                <a:t>Base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1274" name="Rectangle 74"/>
            <p:cNvSpPr>
              <a:spLocks noChangeArrowheads="1"/>
            </p:cNvSpPr>
            <p:nvPr/>
          </p:nvSpPr>
          <p:spPr bwMode="auto">
            <a:xfrm>
              <a:off x="3058" y="3865"/>
              <a:ext cx="56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</a:rPr>
                <a:t>Sugar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1275" name="Rectangle 75"/>
            <p:cNvSpPr>
              <a:spLocks noChangeArrowheads="1"/>
            </p:cNvSpPr>
            <p:nvPr/>
          </p:nvSpPr>
          <p:spPr bwMode="auto">
            <a:xfrm>
              <a:off x="1090" y="1792"/>
              <a:ext cx="100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dirty="0" smtClean="0">
                  <a:ln>
                    <a:noFill/>
                  </a:ln>
                  <a:solidFill>
                    <a:srgbClr val="00FF00"/>
                  </a:solidFill>
                  <a:effectLst/>
                  <a:latin typeface="+mj-lt"/>
                </a:rPr>
                <a:t>Phosphate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1276" name="Rectangle 76"/>
            <p:cNvSpPr>
              <a:spLocks noChangeArrowheads="1"/>
            </p:cNvSpPr>
            <p:nvPr/>
          </p:nvSpPr>
          <p:spPr bwMode="auto">
            <a:xfrm>
              <a:off x="768" y="166"/>
              <a:ext cx="266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A nucleotide has three parts: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1133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8" name="Group 4"/>
          <p:cNvGrpSpPr>
            <a:grpSpLocks noChangeAspect="1"/>
          </p:cNvGrpSpPr>
          <p:nvPr/>
        </p:nvGrpSpPr>
        <p:grpSpPr bwMode="auto">
          <a:xfrm>
            <a:off x="165101" y="423863"/>
            <a:ext cx="8547099" cy="6143624"/>
            <a:chOff x="104" y="267"/>
            <a:chExt cx="5384" cy="3870"/>
          </a:xfrm>
        </p:grpSpPr>
        <p:sp>
          <p:nvSpPr>
            <p:cNvPr id="522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8" y="384"/>
              <a:ext cx="5185" cy="3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29" name="Rectangle 5"/>
            <p:cNvSpPr>
              <a:spLocks noChangeArrowheads="1"/>
            </p:cNvSpPr>
            <p:nvPr/>
          </p:nvSpPr>
          <p:spPr bwMode="auto">
            <a:xfrm>
              <a:off x="287" y="283"/>
              <a:ext cx="5185" cy="3753"/>
            </a:xfrm>
            <a:prstGeom prst="rect">
              <a:avLst/>
            </a:prstGeom>
            <a:noFill/>
            <a:ln w="0">
              <a:solidFill>
                <a:srgbClr val="FFFF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30" name="Line 6"/>
            <p:cNvSpPr>
              <a:spLocks noChangeShapeType="1"/>
            </p:cNvSpPr>
            <p:nvPr/>
          </p:nvSpPr>
          <p:spPr bwMode="auto">
            <a:xfrm>
              <a:off x="2663" y="1307"/>
              <a:ext cx="1" cy="192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2233" name="Group 9"/>
            <p:cNvGrpSpPr>
              <a:grpSpLocks/>
            </p:cNvGrpSpPr>
            <p:nvPr/>
          </p:nvGrpSpPr>
          <p:grpSpPr bwMode="auto">
            <a:xfrm>
              <a:off x="2479" y="1483"/>
              <a:ext cx="184" cy="112"/>
              <a:chOff x="2479" y="1483"/>
              <a:chExt cx="184" cy="112"/>
            </a:xfrm>
          </p:grpSpPr>
          <p:sp>
            <p:nvSpPr>
              <p:cNvPr id="52231" name="Line 7"/>
              <p:cNvSpPr>
                <a:spLocks noChangeShapeType="1"/>
              </p:cNvSpPr>
              <p:nvPr/>
            </p:nvSpPr>
            <p:spPr bwMode="auto">
              <a:xfrm flipH="1">
                <a:off x="2495" y="1499"/>
                <a:ext cx="168" cy="9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32" name="Line 8"/>
              <p:cNvSpPr>
                <a:spLocks noChangeShapeType="1"/>
              </p:cNvSpPr>
              <p:nvPr/>
            </p:nvSpPr>
            <p:spPr bwMode="auto">
              <a:xfrm flipV="1">
                <a:off x="2479" y="1483"/>
                <a:ext cx="160" cy="8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2234" name="Line 10"/>
            <p:cNvSpPr>
              <a:spLocks noChangeShapeType="1"/>
            </p:cNvSpPr>
            <p:nvPr/>
          </p:nvSpPr>
          <p:spPr bwMode="auto">
            <a:xfrm>
              <a:off x="2247" y="1499"/>
              <a:ext cx="160" cy="96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2237" name="Group 13"/>
            <p:cNvGrpSpPr>
              <a:grpSpLocks/>
            </p:cNvGrpSpPr>
            <p:nvPr/>
          </p:nvGrpSpPr>
          <p:grpSpPr bwMode="auto">
            <a:xfrm>
              <a:off x="2247" y="1267"/>
              <a:ext cx="33" cy="232"/>
              <a:chOff x="2247" y="1267"/>
              <a:chExt cx="33" cy="232"/>
            </a:xfrm>
          </p:grpSpPr>
          <p:sp>
            <p:nvSpPr>
              <p:cNvPr id="52235" name="Line 11"/>
              <p:cNvSpPr>
                <a:spLocks noChangeShapeType="1"/>
              </p:cNvSpPr>
              <p:nvPr/>
            </p:nvSpPr>
            <p:spPr bwMode="auto">
              <a:xfrm>
                <a:off x="2247" y="1267"/>
                <a:ext cx="1" cy="23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36" name="Line 12"/>
              <p:cNvSpPr>
                <a:spLocks noChangeShapeType="1"/>
              </p:cNvSpPr>
              <p:nvPr/>
            </p:nvSpPr>
            <p:spPr bwMode="auto">
              <a:xfrm>
                <a:off x="2279" y="1283"/>
                <a:ext cx="1" cy="200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2238" name="Line 14"/>
            <p:cNvSpPr>
              <a:spLocks noChangeShapeType="1"/>
            </p:cNvSpPr>
            <p:nvPr/>
          </p:nvSpPr>
          <p:spPr bwMode="auto">
            <a:xfrm flipV="1">
              <a:off x="2247" y="1139"/>
              <a:ext cx="208" cy="12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2241" name="Group 17"/>
            <p:cNvGrpSpPr>
              <a:grpSpLocks/>
            </p:cNvGrpSpPr>
            <p:nvPr/>
          </p:nvGrpSpPr>
          <p:grpSpPr bwMode="auto">
            <a:xfrm>
              <a:off x="2455" y="1139"/>
              <a:ext cx="160" cy="112"/>
              <a:chOff x="2455" y="1139"/>
              <a:chExt cx="160" cy="112"/>
            </a:xfrm>
          </p:grpSpPr>
          <p:sp>
            <p:nvSpPr>
              <p:cNvPr id="52239" name="Line 15"/>
              <p:cNvSpPr>
                <a:spLocks noChangeShapeType="1"/>
              </p:cNvSpPr>
              <p:nvPr/>
            </p:nvSpPr>
            <p:spPr bwMode="auto">
              <a:xfrm flipH="1" flipV="1">
                <a:off x="2455" y="1139"/>
                <a:ext cx="160" cy="8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40" name="Line 16"/>
              <p:cNvSpPr>
                <a:spLocks noChangeShapeType="1"/>
              </p:cNvSpPr>
              <p:nvPr/>
            </p:nvSpPr>
            <p:spPr bwMode="auto">
              <a:xfrm>
                <a:off x="2455" y="1171"/>
                <a:ext cx="144" cy="80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2242" name="Line 18"/>
            <p:cNvSpPr>
              <a:spLocks noChangeShapeType="1"/>
            </p:cNvSpPr>
            <p:nvPr/>
          </p:nvSpPr>
          <p:spPr bwMode="auto">
            <a:xfrm flipV="1">
              <a:off x="2055" y="1499"/>
              <a:ext cx="192" cy="64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3" name="Line 19"/>
            <p:cNvSpPr>
              <a:spLocks noChangeShapeType="1"/>
            </p:cNvSpPr>
            <p:nvPr/>
          </p:nvSpPr>
          <p:spPr bwMode="auto">
            <a:xfrm flipH="1" flipV="1">
              <a:off x="1879" y="1379"/>
              <a:ext cx="112" cy="152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2246" name="Group 22"/>
            <p:cNvGrpSpPr>
              <a:grpSpLocks/>
            </p:cNvGrpSpPr>
            <p:nvPr/>
          </p:nvGrpSpPr>
          <p:grpSpPr bwMode="auto">
            <a:xfrm>
              <a:off x="1879" y="1227"/>
              <a:ext cx="136" cy="152"/>
              <a:chOff x="1879" y="1227"/>
              <a:chExt cx="136" cy="152"/>
            </a:xfrm>
          </p:grpSpPr>
          <p:sp>
            <p:nvSpPr>
              <p:cNvPr id="52244" name="Line 20"/>
              <p:cNvSpPr>
                <a:spLocks noChangeShapeType="1"/>
              </p:cNvSpPr>
              <p:nvPr/>
            </p:nvSpPr>
            <p:spPr bwMode="auto">
              <a:xfrm flipH="1">
                <a:off x="1879" y="1227"/>
                <a:ext cx="112" cy="15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45" name="Line 21"/>
              <p:cNvSpPr>
                <a:spLocks noChangeShapeType="1"/>
              </p:cNvSpPr>
              <p:nvPr/>
            </p:nvSpPr>
            <p:spPr bwMode="auto">
              <a:xfrm flipH="1">
                <a:off x="1911" y="1243"/>
                <a:ext cx="104" cy="13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2247" name="Line 23"/>
            <p:cNvSpPr>
              <a:spLocks noChangeShapeType="1"/>
            </p:cNvSpPr>
            <p:nvPr/>
          </p:nvSpPr>
          <p:spPr bwMode="auto">
            <a:xfrm flipH="1" flipV="1">
              <a:off x="2055" y="1195"/>
              <a:ext cx="192" cy="64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8" name="Line 24"/>
            <p:cNvSpPr>
              <a:spLocks noChangeShapeType="1"/>
            </p:cNvSpPr>
            <p:nvPr/>
          </p:nvSpPr>
          <p:spPr bwMode="auto">
            <a:xfrm>
              <a:off x="2455" y="939"/>
              <a:ext cx="1" cy="20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9" name="Line 25"/>
            <p:cNvSpPr>
              <a:spLocks noChangeShapeType="1"/>
            </p:cNvSpPr>
            <p:nvPr/>
          </p:nvSpPr>
          <p:spPr bwMode="auto">
            <a:xfrm flipH="1">
              <a:off x="1503" y="2196"/>
              <a:ext cx="384" cy="1"/>
            </a:xfrm>
            <a:prstGeom prst="line">
              <a:avLst/>
            </a:prstGeom>
            <a:noFill/>
            <a:ln w="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50" name="Freeform 26"/>
            <p:cNvSpPr>
              <a:spLocks/>
            </p:cNvSpPr>
            <p:nvPr/>
          </p:nvSpPr>
          <p:spPr bwMode="auto">
            <a:xfrm>
              <a:off x="1503" y="2180"/>
              <a:ext cx="392" cy="32"/>
            </a:xfrm>
            <a:custGeom>
              <a:avLst/>
              <a:gdLst/>
              <a:ahLst/>
              <a:cxnLst>
                <a:cxn ang="0">
                  <a:pos x="392" y="0"/>
                </a:cxn>
                <a:cxn ang="0">
                  <a:pos x="392" y="16"/>
                </a:cxn>
                <a:cxn ang="0">
                  <a:pos x="392" y="32"/>
                </a:cxn>
                <a:cxn ang="0">
                  <a:pos x="0" y="32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392" y="0"/>
                </a:cxn>
              </a:cxnLst>
              <a:rect l="0" t="0" r="r" b="b"/>
              <a:pathLst>
                <a:path w="392" h="32">
                  <a:moveTo>
                    <a:pt x="392" y="0"/>
                  </a:moveTo>
                  <a:lnTo>
                    <a:pt x="392" y="16"/>
                  </a:lnTo>
                  <a:lnTo>
                    <a:pt x="392" y="32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51" name="Line 27"/>
            <p:cNvSpPr>
              <a:spLocks noChangeShapeType="1"/>
            </p:cNvSpPr>
            <p:nvPr/>
          </p:nvSpPr>
          <p:spPr bwMode="auto">
            <a:xfrm flipH="1">
              <a:off x="1903" y="2067"/>
              <a:ext cx="112" cy="113"/>
            </a:xfrm>
            <a:prstGeom prst="line">
              <a:avLst/>
            </a:prstGeom>
            <a:noFill/>
            <a:ln w="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52" name="Freeform 28"/>
            <p:cNvSpPr>
              <a:spLocks/>
            </p:cNvSpPr>
            <p:nvPr/>
          </p:nvSpPr>
          <p:spPr bwMode="auto">
            <a:xfrm>
              <a:off x="1903" y="2051"/>
              <a:ext cx="120" cy="177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20" y="0"/>
                </a:cxn>
                <a:cxn ang="0">
                  <a:pos x="120" y="16"/>
                </a:cxn>
                <a:cxn ang="0">
                  <a:pos x="0" y="177"/>
                </a:cxn>
                <a:cxn ang="0">
                  <a:pos x="0" y="145"/>
                </a:cxn>
                <a:cxn ang="0">
                  <a:pos x="0" y="104"/>
                </a:cxn>
                <a:cxn ang="0">
                  <a:pos x="112" y="8"/>
                </a:cxn>
              </a:cxnLst>
              <a:rect l="0" t="0" r="r" b="b"/>
              <a:pathLst>
                <a:path w="120" h="177">
                  <a:moveTo>
                    <a:pt x="112" y="8"/>
                  </a:moveTo>
                  <a:lnTo>
                    <a:pt x="120" y="0"/>
                  </a:lnTo>
                  <a:lnTo>
                    <a:pt x="120" y="16"/>
                  </a:lnTo>
                  <a:lnTo>
                    <a:pt x="0" y="177"/>
                  </a:lnTo>
                  <a:lnTo>
                    <a:pt x="0" y="145"/>
                  </a:lnTo>
                  <a:lnTo>
                    <a:pt x="0" y="104"/>
                  </a:lnTo>
                  <a:lnTo>
                    <a:pt x="112" y="8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53" name="Line 29"/>
            <p:cNvSpPr>
              <a:spLocks noChangeShapeType="1"/>
            </p:cNvSpPr>
            <p:nvPr/>
          </p:nvSpPr>
          <p:spPr bwMode="auto">
            <a:xfrm>
              <a:off x="1743" y="1939"/>
              <a:ext cx="272" cy="112"/>
            </a:xfrm>
            <a:prstGeom prst="line">
              <a:avLst/>
            </a:prstGeom>
            <a:noFill/>
            <a:ln w="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54" name="Line 30"/>
            <p:cNvSpPr>
              <a:spLocks noChangeShapeType="1"/>
            </p:cNvSpPr>
            <p:nvPr/>
          </p:nvSpPr>
          <p:spPr bwMode="auto">
            <a:xfrm flipH="1">
              <a:off x="1375" y="1939"/>
              <a:ext cx="280" cy="112"/>
            </a:xfrm>
            <a:prstGeom prst="line">
              <a:avLst/>
            </a:prstGeom>
            <a:noFill/>
            <a:ln w="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55" name="Line 31"/>
            <p:cNvSpPr>
              <a:spLocks noChangeShapeType="1"/>
            </p:cNvSpPr>
            <p:nvPr/>
          </p:nvSpPr>
          <p:spPr bwMode="auto">
            <a:xfrm flipH="1" flipV="1">
              <a:off x="1375" y="2067"/>
              <a:ext cx="120" cy="113"/>
            </a:xfrm>
            <a:prstGeom prst="line">
              <a:avLst/>
            </a:prstGeom>
            <a:noFill/>
            <a:ln w="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56" name="Freeform 32"/>
            <p:cNvSpPr>
              <a:spLocks/>
            </p:cNvSpPr>
            <p:nvPr/>
          </p:nvSpPr>
          <p:spPr bwMode="auto">
            <a:xfrm>
              <a:off x="1375" y="2051"/>
              <a:ext cx="120" cy="17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120" y="104"/>
                </a:cxn>
                <a:cxn ang="0">
                  <a:pos x="120" y="145"/>
                </a:cxn>
                <a:cxn ang="0">
                  <a:pos x="120" y="177"/>
                </a:cxn>
                <a:cxn ang="0">
                  <a:pos x="0" y="16"/>
                </a:cxn>
              </a:cxnLst>
              <a:rect l="0" t="0" r="r" b="b"/>
              <a:pathLst>
                <a:path w="120" h="177">
                  <a:moveTo>
                    <a:pt x="0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20" y="104"/>
                  </a:lnTo>
                  <a:lnTo>
                    <a:pt x="120" y="145"/>
                  </a:lnTo>
                  <a:lnTo>
                    <a:pt x="120" y="177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57" name="Line 33"/>
            <p:cNvSpPr>
              <a:spLocks noChangeShapeType="1"/>
            </p:cNvSpPr>
            <p:nvPr/>
          </p:nvSpPr>
          <p:spPr bwMode="auto">
            <a:xfrm flipV="1">
              <a:off x="1895" y="2220"/>
              <a:ext cx="1" cy="80"/>
            </a:xfrm>
            <a:prstGeom prst="line">
              <a:avLst/>
            </a:prstGeom>
            <a:noFill/>
            <a:ln w="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58" name="Freeform 34"/>
            <p:cNvSpPr>
              <a:spLocks/>
            </p:cNvSpPr>
            <p:nvPr/>
          </p:nvSpPr>
          <p:spPr bwMode="auto">
            <a:xfrm>
              <a:off x="1895" y="2196"/>
              <a:ext cx="8" cy="112"/>
            </a:xfrm>
            <a:custGeom>
              <a:avLst/>
              <a:gdLst/>
              <a:ahLst/>
              <a:cxnLst>
                <a:cxn ang="0">
                  <a:pos x="8" y="112"/>
                </a:cxn>
                <a:cxn ang="0">
                  <a:pos x="0" y="112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0" y="32"/>
                </a:cxn>
                <a:cxn ang="0">
                  <a:pos x="8" y="112"/>
                </a:cxn>
              </a:cxnLst>
              <a:rect l="0" t="0" r="r" b="b"/>
              <a:pathLst>
                <a:path w="8" h="112">
                  <a:moveTo>
                    <a:pt x="8" y="112"/>
                  </a:moveTo>
                  <a:lnTo>
                    <a:pt x="0" y="11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32"/>
                  </a:lnTo>
                  <a:lnTo>
                    <a:pt x="8" y="11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59" name="Line 35"/>
            <p:cNvSpPr>
              <a:spLocks noChangeShapeType="1"/>
            </p:cNvSpPr>
            <p:nvPr/>
          </p:nvSpPr>
          <p:spPr bwMode="auto">
            <a:xfrm>
              <a:off x="1495" y="2220"/>
              <a:ext cx="1" cy="80"/>
            </a:xfrm>
            <a:prstGeom prst="line">
              <a:avLst/>
            </a:prstGeom>
            <a:noFill/>
            <a:ln w="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60" name="Freeform 36"/>
            <p:cNvSpPr>
              <a:spLocks/>
            </p:cNvSpPr>
            <p:nvPr/>
          </p:nvSpPr>
          <p:spPr bwMode="auto">
            <a:xfrm>
              <a:off x="1495" y="2196"/>
              <a:ext cx="8" cy="112"/>
            </a:xfrm>
            <a:custGeom>
              <a:avLst/>
              <a:gdLst/>
              <a:ahLst/>
              <a:cxnLst>
                <a:cxn ang="0">
                  <a:pos x="8" y="112"/>
                </a:cxn>
                <a:cxn ang="0">
                  <a:pos x="0" y="112"/>
                </a:cxn>
                <a:cxn ang="0">
                  <a:pos x="0" y="32"/>
                </a:cxn>
                <a:cxn ang="0">
                  <a:pos x="0" y="0"/>
                </a:cxn>
                <a:cxn ang="0">
                  <a:pos x="0" y="16"/>
                </a:cxn>
                <a:cxn ang="0">
                  <a:pos x="8" y="112"/>
                </a:cxn>
              </a:cxnLst>
              <a:rect l="0" t="0" r="r" b="b"/>
              <a:pathLst>
                <a:path w="8" h="112">
                  <a:moveTo>
                    <a:pt x="8" y="112"/>
                  </a:moveTo>
                  <a:lnTo>
                    <a:pt x="0" y="11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11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61" name="Line 37"/>
            <p:cNvSpPr>
              <a:spLocks noChangeShapeType="1"/>
            </p:cNvSpPr>
            <p:nvPr/>
          </p:nvSpPr>
          <p:spPr bwMode="auto">
            <a:xfrm flipV="1">
              <a:off x="1895" y="2115"/>
              <a:ext cx="1" cy="40"/>
            </a:xfrm>
            <a:prstGeom prst="line">
              <a:avLst/>
            </a:prstGeom>
            <a:noFill/>
            <a:ln w="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62" name="Freeform 38"/>
            <p:cNvSpPr>
              <a:spLocks/>
            </p:cNvSpPr>
            <p:nvPr/>
          </p:nvSpPr>
          <p:spPr bwMode="auto">
            <a:xfrm>
              <a:off x="1895" y="2115"/>
              <a:ext cx="8" cy="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40"/>
                </a:cxn>
                <a:cxn ang="0">
                  <a:pos x="8" y="81"/>
                </a:cxn>
                <a:cxn ang="0">
                  <a:pos x="8" y="65"/>
                </a:cxn>
                <a:cxn ang="0">
                  <a:pos x="0" y="0"/>
                </a:cxn>
              </a:cxnLst>
              <a:rect l="0" t="0" r="r" b="b"/>
              <a:pathLst>
                <a:path w="8" h="81">
                  <a:moveTo>
                    <a:pt x="0" y="0"/>
                  </a:moveTo>
                  <a:lnTo>
                    <a:pt x="8" y="0"/>
                  </a:lnTo>
                  <a:lnTo>
                    <a:pt x="8" y="40"/>
                  </a:lnTo>
                  <a:lnTo>
                    <a:pt x="8" y="81"/>
                  </a:lnTo>
                  <a:lnTo>
                    <a:pt x="8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63" name="Line 39"/>
            <p:cNvSpPr>
              <a:spLocks noChangeShapeType="1"/>
            </p:cNvSpPr>
            <p:nvPr/>
          </p:nvSpPr>
          <p:spPr bwMode="auto">
            <a:xfrm>
              <a:off x="1503" y="2115"/>
              <a:ext cx="1" cy="40"/>
            </a:xfrm>
            <a:prstGeom prst="line">
              <a:avLst/>
            </a:prstGeom>
            <a:noFill/>
            <a:ln w="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64" name="Freeform 40"/>
            <p:cNvSpPr>
              <a:spLocks/>
            </p:cNvSpPr>
            <p:nvPr/>
          </p:nvSpPr>
          <p:spPr bwMode="auto">
            <a:xfrm>
              <a:off x="1495" y="2115"/>
              <a:ext cx="8" cy="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65"/>
                </a:cxn>
                <a:cxn ang="0">
                  <a:pos x="8" y="81"/>
                </a:cxn>
                <a:cxn ang="0">
                  <a:pos x="8" y="40"/>
                </a:cxn>
                <a:cxn ang="0">
                  <a:pos x="0" y="0"/>
                </a:cxn>
              </a:cxnLst>
              <a:rect l="0" t="0" r="r" b="b"/>
              <a:pathLst>
                <a:path w="8" h="81">
                  <a:moveTo>
                    <a:pt x="0" y="0"/>
                  </a:moveTo>
                  <a:lnTo>
                    <a:pt x="8" y="0"/>
                  </a:lnTo>
                  <a:lnTo>
                    <a:pt x="8" y="65"/>
                  </a:lnTo>
                  <a:lnTo>
                    <a:pt x="8" y="81"/>
                  </a:lnTo>
                  <a:lnTo>
                    <a:pt x="8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65" name="Line 41"/>
            <p:cNvSpPr>
              <a:spLocks noChangeShapeType="1"/>
            </p:cNvSpPr>
            <p:nvPr/>
          </p:nvSpPr>
          <p:spPr bwMode="auto">
            <a:xfrm>
              <a:off x="2023" y="2059"/>
              <a:ext cx="1" cy="153"/>
            </a:xfrm>
            <a:prstGeom prst="line">
              <a:avLst/>
            </a:prstGeom>
            <a:noFill/>
            <a:ln w="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66" name="Freeform 42"/>
            <p:cNvSpPr>
              <a:spLocks/>
            </p:cNvSpPr>
            <p:nvPr/>
          </p:nvSpPr>
          <p:spPr bwMode="auto">
            <a:xfrm>
              <a:off x="2023" y="2051"/>
              <a:ext cx="8" cy="169"/>
            </a:xfrm>
            <a:custGeom>
              <a:avLst/>
              <a:gdLst/>
              <a:ahLst/>
              <a:cxnLst>
                <a:cxn ang="0">
                  <a:pos x="8" y="169"/>
                </a:cxn>
                <a:cxn ang="0">
                  <a:pos x="0" y="169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69"/>
                </a:cxn>
              </a:cxnLst>
              <a:rect l="0" t="0" r="r" b="b"/>
              <a:pathLst>
                <a:path w="8" h="169">
                  <a:moveTo>
                    <a:pt x="8" y="169"/>
                  </a:moveTo>
                  <a:lnTo>
                    <a:pt x="0" y="169"/>
                  </a:lnTo>
                  <a:lnTo>
                    <a:pt x="0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69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67" name="Line 43"/>
            <p:cNvSpPr>
              <a:spLocks noChangeShapeType="1"/>
            </p:cNvSpPr>
            <p:nvPr/>
          </p:nvSpPr>
          <p:spPr bwMode="auto">
            <a:xfrm>
              <a:off x="1367" y="1859"/>
              <a:ext cx="1" cy="192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68" name="Line 44"/>
            <p:cNvSpPr>
              <a:spLocks noChangeShapeType="1"/>
            </p:cNvSpPr>
            <p:nvPr/>
          </p:nvSpPr>
          <p:spPr bwMode="auto">
            <a:xfrm flipV="1">
              <a:off x="1367" y="2059"/>
              <a:ext cx="1" cy="153"/>
            </a:xfrm>
            <a:prstGeom prst="line">
              <a:avLst/>
            </a:prstGeom>
            <a:noFill/>
            <a:ln w="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69" name="Freeform 45"/>
            <p:cNvSpPr>
              <a:spLocks/>
            </p:cNvSpPr>
            <p:nvPr/>
          </p:nvSpPr>
          <p:spPr bwMode="auto">
            <a:xfrm>
              <a:off x="1367" y="2051"/>
              <a:ext cx="8" cy="169"/>
            </a:xfrm>
            <a:custGeom>
              <a:avLst/>
              <a:gdLst/>
              <a:ahLst/>
              <a:cxnLst>
                <a:cxn ang="0">
                  <a:pos x="8" y="169"/>
                </a:cxn>
                <a:cxn ang="0">
                  <a:pos x="0" y="169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6"/>
                </a:cxn>
                <a:cxn ang="0">
                  <a:pos x="8" y="169"/>
                </a:cxn>
              </a:cxnLst>
              <a:rect l="0" t="0" r="r" b="b"/>
              <a:pathLst>
                <a:path w="8" h="169">
                  <a:moveTo>
                    <a:pt x="8" y="169"/>
                  </a:moveTo>
                  <a:lnTo>
                    <a:pt x="0" y="16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8" y="169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0" name="Line 46"/>
            <p:cNvSpPr>
              <a:spLocks noChangeShapeType="1"/>
            </p:cNvSpPr>
            <p:nvPr/>
          </p:nvSpPr>
          <p:spPr bwMode="auto">
            <a:xfrm>
              <a:off x="2023" y="1611"/>
              <a:ext cx="1" cy="44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1" name="Line 47"/>
            <p:cNvSpPr>
              <a:spLocks noChangeShapeType="1"/>
            </p:cNvSpPr>
            <p:nvPr/>
          </p:nvSpPr>
          <p:spPr bwMode="auto">
            <a:xfrm>
              <a:off x="1175" y="1859"/>
              <a:ext cx="192" cy="1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2" name="Line 48"/>
            <p:cNvSpPr>
              <a:spLocks noChangeShapeType="1"/>
            </p:cNvSpPr>
            <p:nvPr/>
          </p:nvSpPr>
          <p:spPr bwMode="auto">
            <a:xfrm>
              <a:off x="927" y="1859"/>
              <a:ext cx="160" cy="1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3" name="Line 49"/>
            <p:cNvSpPr>
              <a:spLocks noChangeShapeType="1"/>
            </p:cNvSpPr>
            <p:nvPr/>
          </p:nvSpPr>
          <p:spPr bwMode="auto">
            <a:xfrm>
              <a:off x="687" y="1859"/>
              <a:ext cx="168" cy="1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4" name="Line 50"/>
            <p:cNvSpPr>
              <a:spLocks noChangeShapeType="1"/>
            </p:cNvSpPr>
            <p:nvPr/>
          </p:nvSpPr>
          <p:spPr bwMode="auto">
            <a:xfrm flipV="1">
              <a:off x="887" y="1907"/>
              <a:ext cx="1" cy="152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2277" name="Group 53"/>
            <p:cNvGrpSpPr>
              <a:grpSpLocks/>
            </p:cNvGrpSpPr>
            <p:nvPr/>
          </p:nvGrpSpPr>
          <p:grpSpPr bwMode="auto">
            <a:xfrm>
              <a:off x="871" y="1667"/>
              <a:ext cx="33" cy="152"/>
              <a:chOff x="871" y="1667"/>
              <a:chExt cx="33" cy="152"/>
            </a:xfrm>
          </p:grpSpPr>
          <p:sp>
            <p:nvSpPr>
              <p:cNvPr id="52275" name="Line 51"/>
              <p:cNvSpPr>
                <a:spLocks noChangeShapeType="1"/>
              </p:cNvSpPr>
              <p:nvPr/>
            </p:nvSpPr>
            <p:spPr bwMode="auto">
              <a:xfrm>
                <a:off x="871" y="1667"/>
                <a:ext cx="1" cy="15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76" name="Line 52"/>
              <p:cNvSpPr>
                <a:spLocks noChangeShapeType="1"/>
              </p:cNvSpPr>
              <p:nvPr/>
            </p:nvSpPr>
            <p:spPr bwMode="auto">
              <a:xfrm>
                <a:off x="903" y="1667"/>
                <a:ext cx="1" cy="15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2278" name="Line 54"/>
            <p:cNvSpPr>
              <a:spLocks noChangeShapeType="1"/>
            </p:cNvSpPr>
            <p:nvPr/>
          </p:nvSpPr>
          <p:spPr bwMode="auto">
            <a:xfrm flipV="1">
              <a:off x="5424" y="2652"/>
              <a:ext cx="1" cy="192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2281" name="Group 57"/>
            <p:cNvGrpSpPr>
              <a:grpSpLocks/>
            </p:cNvGrpSpPr>
            <p:nvPr/>
          </p:nvGrpSpPr>
          <p:grpSpPr bwMode="auto">
            <a:xfrm>
              <a:off x="5248" y="2820"/>
              <a:ext cx="176" cy="120"/>
              <a:chOff x="5248" y="2820"/>
              <a:chExt cx="176" cy="120"/>
            </a:xfrm>
          </p:grpSpPr>
          <p:sp>
            <p:nvSpPr>
              <p:cNvPr id="52279" name="Line 55"/>
              <p:cNvSpPr>
                <a:spLocks noChangeShapeType="1"/>
              </p:cNvSpPr>
              <p:nvPr/>
            </p:nvSpPr>
            <p:spPr bwMode="auto">
              <a:xfrm flipH="1">
                <a:off x="5264" y="2844"/>
                <a:ext cx="160" cy="9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0" name="Line 56"/>
              <p:cNvSpPr>
                <a:spLocks noChangeShapeType="1"/>
              </p:cNvSpPr>
              <p:nvPr/>
            </p:nvSpPr>
            <p:spPr bwMode="auto">
              <a:xfrm flipV="1">
                <a:off x="5248" y="2820"/>
                <a:ext cx="152" cy="8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2282" name="Line 58"/>
            <p:cNvSpPr>
              <a:spLocks noChangeShapeType="1"/>
            </p:cNvSpPr>
            <p:nvPr/>
          </p:nvSpPr>
          <p:spPr bwMode="auto">
            <a:xfrm>
              <a:off x="5016" y="2844"/>
              <a:ext cx="160" cy="88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2285" name="Group 61"/>
            <p:cNvGrpSpPr>
              <a:grpSpLocks/>
            </p:cNvGrpSpPr>
            <p:nvPr/>
          </p:nvGrpSpPr>
          <p:grpSpPr bwMode="auto">
            <a:xfrm>
              <a:off x="5008" y="2604"/>
              <a:ext cx="33" cy="240"/>
              <a:chOff x="5008" y="2604"/>
              <a:chExt cx="33" cy="240"/>
            </a:xfrm>
          </p:grpSpPr>
          <p:sp>
            <p:nvSpPr>
              <p:cNvPr id="52283" name="Line 59"/>
              <p:cNvSpPr>
                <a:spLocks noChangeShapeType="1"/>
              </p:cNvSpPr>
              <p:nvPr/>
            </p:nvSpPr>
            <p:spPr bwMode="auto">
              <a:xfrm>
                <a:off x="5008" y="2604"/>
                <a:ext cx="1" cy="240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4" name="Line 60"/>
              <p:cNvSpPr>
                <a:spLocks noChangeShapeType="1"/>
              </p:cNvSpPr>
              <p:nvPr/>
            </p:nvSpPr>
            <p:spPr bwMode="auto">
              <a:xfrm>
                <a:off x="5040" y="2620"/>
                <a:ext cx="1" cy="20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2286" name="Line 62"/>
            <p:cNvSpPr>
              <a:spLocks noChangeShapeType="1"/>
            </p:cNvSpPr>
            <p:nvPr/>
          </p:nvSpPr>
          <p:spPr bwMode="auto">
            <a:xfrm flipH="1">
              <a:off x="5016" y="2484"/>
              <a:ext cx="200" cy="112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2289" name="Group 65"/>
            <p:cNvGrpSpPr>
              <a:grpSpLocks/>
            </p:cNvGrpSpPr>
            <p:nvPr/>
          </p:nvGrpSpPr>
          <p:grpSpPr bwMode="auto">
            <a:xfrm>
              <a:off x="5224" y="2484"/>
              <a:ext cx="160" cy="112"/>
              <a:chOff x="5224" y="2484"/>
              <a:chExt cx="160" cy="112"/>
            </a:xfrm>
          </p:grpSpPr>
          <p:sp>
            <p:nvSpPr>
              <p:cNvPr id="52287" name="Line 63"/>
              <p:cNvSpPr>
                <a:spLocks noChangeShapeType="1"/>
              </p:cNvSpPr>
              <p:nvPr/>
            </p:nvSpPr>
            <p:spPr bwMode="auto">
              <a:xfrm>
                <a:off x="5224" y="2484"/>
                <a:ext cx="160" cy="8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8" name="Line 64"/>
              <p:cNvSpPr>
                <a:spLocks noChangeShapeType="1"/>
              </p:cNvSpPr>
              <p:nvPr/>
            </p:nvSpPr>
            <p:spPr bwMode="auto">
              <a:xfrm>
                <a:off x="5224" y="2516"/>
                <a:ext cx="144" cy="80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2290" name="Line 66"/>
            <p:cNvSpPr>
              <a:spLocks noChangeShapeType="1"/>
            </p:cNvSpPr>
            <p:nvPr/>
          </p:nvSpPr>
          <p:spPr bwMode="auto">
            <a:xfrm flipH="1">
              <a:off x="4816" y="2844"/>
              <a:ext cx="192" cy="56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1" name="Line 67"/>
            <p:cNvSpPr>
              <a:spLocks noChangeShapeType="1"/>
            </p:cNvSpPr>
            <p:nvPr/>
          </p:nvSpPr>
          <p:spPr bwMode="auto">
            <a:xfrm>
              <a:off x="4640" y="2724"/>
              <a:ext cx="112" cy="152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2294" name="Group 70"/>
            <p:cNvGrpSpPr>
              <a:grpSpLocks/>
            </p:cNvGrpSpPr>
            <p:nvPr/>
          </p:nvGrpSpPr>
          <p:grpSpPr bwMode="auto">
            <a:xfrm>
              <a:off x="4640" y="2564"/>
              <a:ext cx="136" cy="160"/>
              <a:chOff x="4640" y="2564"/>
              <a:chExt cx="136" cy="160"/>
            </a:xfrm>
          </p:grpSpPr>
          <p:sp>
            <p:nvSpPr>
              <p:cNvPr id="52292" name="Line 68"/>
              <p:cNvSpPr>
                <a:spLocks noChangeShapeType="1"/>
              </p:cNvSpPr>
              <p:nvPr/>
            </p:nvSpPr>
            <p:spPr bwMode="auto">
              <a:xfrm flipV="1">
                <a:off x="4640" y="2564"/>
                <a:ext cx="120" cy="160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93" name="Line 69"/>
              <p:cNvSpPr>
                <a:spLocks noChangeShapeType="1"/>
              </p:cNvSpPr>
              <p:nvPr/>
            </p:nvSpPr>
            <p:spPr bwMode="auto">
              <a:xfrm flipV="1">
                <a:off x="4680" y="2580"/>
                <a:ext cx="96" cy="14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2295" name="Line 71"/>
            <p:cNvSpPr>
              <a:spLocks noChangeShapeType="1"/>
            </p:cNvSpPr>
            <p:nvPr/>
          </p:nvSpPr>
          <p:spPr bwMode="auto">
            <a:xfrm>
              <a:off x="4816" y="2532"/>
              <a:ext cx="192" cy="64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6" name="Line 72"/>
            <p:cNvSpPr>
              <a:spLocks noChangeShapeType="1"/>
            </p:cNvSpPr>
            <p:nvPr/>
          </p:nvSpPr>
          <p:spPr bwMode="auto">
            <a:xfrm>
              <a:off x="5216" y="2276"/>
              <a:ext cx="1" cy="208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7" name="Line 73"/>
            <p:cNvSpPr>
              <a:spLocks noChangeShapeType="1"/>
            </p:cNvSpPr>
            <p:nvPr/>
          </p:nvSpPr>
          <p:spPr bwMode="auto">
            <a:xfrm flipH="1">
              <a:off x="4264" y="3532"/>
              <a:ext cx="392" cy="1"/>
            </a:xfrm>
            <a:prstGeom prst="line">
              <a:avLst/>
            </a:prstGeom>
            <a:noFill/>
            <a:ln w="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8" name="Freeform 74"/>
            <p:cNvSpPr>
              <a:spLocks/>
            </p:cNvSpPr>
            <p:nvPr/>
          </p:nvSpPr>
          <p:spPr bwMode="auto">
            <a:xfrm>
              <a:off x="4264" y="3516"/>
              <a:ext cx="400" cy="32"/>
            </a:xfrm>
            <a:custGeom>
              <a:avLst/>
              <a:gdLst/>
              <a:ahLst/>
              <a:cxnLst>
                <a:cxn ang="0">
                  <a:pos x="400" y="0"/>
                </a:cxn>
                <a:cxn ang="0">
                  <a:pos x="400" y="16"/>
                </a:cxn>
                <a:cxn ang="0">
                  <a:pos x="400" y="32"/>
                </a:cxn>
                <a:cxn ang="0">
                  <a:pos x="0" y="32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00" y="0"/>
                </a:cxn>
              </a:cxnLst>
              <a:rect l="0" t="0" r="r" b="b"/>
              <a:pathLst>
                <a:path w="400" h="32">
                  <a:moveTo>
                    <a:pt x="400" y="0"/>
                  </a:moveTo>
                  <a:lnTo>
                    <a:pt x="400" y="16"/>
                  </a:lnTo>
                  <a:lnTo>
                    <a:pt x="400" y="32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9" name="Line 75"/>
            <p:cNvSpPr>
              <a:spLocks noChangeShapeType="1"/>
            </p:cNvSpPr>
            <p:nvPr/>
          </p:nvSpPr>
          <p:spPr bwMode="auto">
            <a:xfrm flipH="1">
              <a:off x="4672" y="3404"/>
              <a:ext cx="112" cy="120"/>
            </a:xfrm>
            <a:prstGeom prst="line">
              <a:avLst/>
            </a:prstGeom>
            <a:noFill/>
            <a:ln w="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0" name="Freeform 76"/>
            <p:cNvSpPr>
              <a:spLocks/>
            </p:cNvSpPr>
            <p:nvPr/>
          </p:nvSpPr>
          <p:spPr bwMode="auto">
            <a:xfrm>
              <a:off x="4672" y="3396"/>
              <a:ext cx="120" cy="176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20" y="0"/>
                </a:cxn>
                <a:cxn ang="0">
                  <a:pos x="112" y="8"/>
                </a:cxn>
                <a:cxn ang="0">
                  <a:pos x="0" y="176"/>
                </a:cxn>
                <a:cxn ang="0">
                  <a:pos x="0" y="136"/>
                </a:cxn>
                <a:cxn ang="0">
                  <a:pos x="0" y="104"/>
                </a:cxn>
                <a:cxn ang="0">
                  <a:pos x="112" y="0"/>
                </a:cxn>
              </a:cxnLst>
              <a:rect l="0" t="0" r="r" b="b"/>
              <a:pathLst>
                <a:path w="120" h="176">
                  <a:moveTo>
                    <a:pt x="112" y="0"/>
                  </a:moveTo>
                  <a:lnTo>
                    <a:pt x="120" y="0"/>
                  </a:lnTo>
                  <a:lnTo>
                    <a:pt x="112" y="8"/>
                  </a:lnTo>
                  <a:lnTo>
                    <a:pt x="0" y="176"/>
                  </a:lnTo>
                  <a:lnTo>
                    <a:pt x="0" y="136"/>
                  </a:lnTo>
                  <a:lnTo>
                    <a:pt x="0" y="104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1" name="Line 77"/>
            <p:cNvSpPr>
              <a:spLocks noChangeShapeType="1"/>
            </p:cNvSpPr>
            <p:nvPr/>
          </p:nvSpPr>
          <p:spPr bwMode="auto">
            <a:xfrm flipH="1" flipV="1">
              <a:off x="4512" y="3284"/>
              <a:ext cx="272" cy="104"/>
            </a:xfrm>
            <a:prstGeom prst="line">
              <a:avLst/>
            </a:prstGeom>
            <a:noFill/>
            <a:ln w="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2" name="Line 78"/>
            <p:cNvSpPr>
              <a:spLocks noChangeShapeType="1"/>
            </p:cNvSpPr>
            <p:nvPr/>
          </p:nvSpPr>
          <p:spPr bwMode="auto">
            <a:xfrm flipH="1">
              <a:off x="4144" y="3284"/>
              <a:ext cx="280" cy="104"/>
            </a:xfrm>
            <a:prstGeom prst="line">
              <a:avLst/>
            </a:prstGeom>
            <a:noFill/>
            <a:ln w="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3" name="Line 79"/>
            <p:cNvSpPr>
              <a:spLocks noChangeShapeType="1"/>
            </p:cNvSpPr>
            <p:nvPr/>
          </p:nvSpPr>
          <p:spPr bwMode="auto">
            <a:xfrm flipH="1" flipV="1">
              <a:off x="4144" y="3404"/>
              <a:ext cx="112" cy="120"/>
            </a:xfrm>
            <a:prstGeom prst="line">
              <a:avLst/>
            </a:prstGeom>
            <a:noFill/>
            <a:ln w="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4" name="Freeform 80"/>
            <p:cNvSpPr>
              <a:spLocks/>
            </p:cNvSpPr>
            <p:nvPr/>
          </p:nvSpPr>
          <p:spPr bwMode="auto">
            <a:xfrm>
              <a:off x="4136" y="3396"/>
              <a:ext cx="120" cy="176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20" y="104"/>
                </a:cxn>
                <a:cxn ang="0">
                  <a:pos x="120" y="136"/>
                </a:cxn>
                <a:cxn ang="0">
                  <a:pos x="120" y="176"/>
                </a:cxn>
                <a:cxn ang="0">
                  <a:pos x="8" y="8"/>
                </a:cxn>
              </a:cxnLst>
              <a:rect l="0" t="0" r="r" b="b"/>
              <a:pathLst>
                <a:path w="120" h="176">
                  <a:moveTo>
                    <a:pt x="8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20" y="104"/>
                  </a:lnTo>
                  <a:lnTo>
                    <a:pt x="120" y="136"/>
                  </a:lnTo>
                  <a:lnTo>
                    <a:pt x="120" y="176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5" name="Line 81"/>
            <p:cNvSpPr>
              <a:spLocks noChangeShapeType="1"/>
            </p:cNvSpPr>
            <p:nvPr/>
          </p:nvSpPr>
          <p:spPr bwMode="auto">
            <a:xfrm flipV="1">
              <a:off x="4664" y="3564"/>
              <a:ext cx="1" cy="80"/>
            </a:xfrm>
            <a:prstGeom prst="line">
              <a:avLst/>
            </a:prstGeom>
            <a:noFill/>
            <a:ln w="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6" name="Freeform 82"/>
            <p:cNvSpPr>
              <a:spLocks/>
            </p:cNvSpPr>
            <p:nvPr/>
          </p:nvSpPr>
          <p:spPr bwMode="auto">
            <a:xfrm>
              <a:off x="4664" y="3532"/>
              <a:ext cx="8" cy="120"/>
            </a:xfrm>
            <a:custGeom>
              <a:avLst/>
              <a:gdLst/>
              <a:ahLst/>
              <a:cxnLst>
                <a:cxn ang="0">
                  <a:pos x="8" y="120"/>
                </a:cxn>
                <a:cxn ang="0">
                  <a:pos x="0" y="120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8" y="120"/>
                </a:cxn>
              </a:cxnLst>
              <a:rect l="0" t="0" r="r" b="b"/>
              <a:pathLst>
                <a:path w="8" h="120">
                  <a:moveTo>
                    <a:pt x="8" y="120"/>
                  </a:moveTo>
                  <a:lnTo>
                    <a:pt x="0" y="12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40"/>
                  </a:lnTo>
                  <a:lnTo>
                    <a:pt x="8" y="12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7" name="Line 83"/>
            <p:cNvSpPr>
              <a:spLocks noChangeShapeType="1"/>
            </p:cNvSpPr>
            <p:nvPr/>
          </p:nvSpPr>
          <p:spPr bwMode="auto">
            <a:xfrm>
              <a:off x="4256" y="3564"/>
              <a:ext cx="1" cy="80"/>
            </a:xfrm>
            <a:prstGeom prst="line">
              <a:avLst/>
            </a:prstGeom>
            <a:noFill/>
            <a:ln w="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8" name="Freeform 84"/>
            <p:cNvSpPr>
              <a:spLocks/>
            </p:cNvSpPr>
            <p:nvPr/>
          </p:nvSpPr>
          <p:spPr bwMode="auto">
            <a:xfrm>
              <a:off x="4256" y="3532"/>
              <a:ext cx="8" cy="120"/>
            </a:xfrm>
            <a:custGeom>
              <a:avLst/>
              <a:gdLst/>
              <a:ahLst/>
              <a:cxnLst>
                <a:cxn ang="0">
                  <a:pos x="8" y="120"/>
                </a:cxn>
                <a:cxn ang="0">
                  <a:pos x="0" y="120"/>
                </a:cxn>
                <a:cxn ang="0">
                  <a:pos x="0" y="40"/>
                </a:cxn>
                <a:cxn ang="0">
                  <a:pos x="0" y="0"/>
                </a:cxn>
                <a:cxn ang="0">
                  <a:pos x="0" y="16"/>
                </a:cxn>
                <a:cxn ang="0">
                  <a:pos x="8" y="120"/>
                </a:cxn>
              </a:cxnLst>
              <a:rect l="0" t="0" r="r" b="b"/>
              <a:pathLst>
                <a:path w="8" h="120">
                  <a:moveTo>
                    <a:pt x="8" y="120"/>
                  </a:moveTo>
                  <a:lnTo>
                    <a:pt x="0" y="12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12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9" name="Line 85"/>
            <p:cNvSpPr>
              <a:spLocks noChangeShapeType="1"/>
            </p:cNvSpPr>
            <p:nvPr/>
          </p:nvSpPr>
          <p:spPr bwMode="auto">
            <a:xfrm flipV="1">
              <a:off x="4664" y="3460"/>
              <a:ext cx="1" cy="40"/>
            </a:xfrm>
            <a:prstGeom prst="line">
              <a:avLst/>
            </a:prstGeom>
            <a:noFill/>
            <a:ln w="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0" name="Freeform 86"/>
            <p:cNvSpPr>
              <a:spLocks/>
            </p:cNvSpPr>
            <p:nvPr/>
          </p:nvSpPr>
          <p:spPr bwMode="auto">
            <a:xfrm>
              <a:off x="4664" y="3460"/>
              <a:ext cx="8" cy="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40"/>
                </a:cxn>
                <a:cxn ang="0">
                  <a:pos x="8" y="72"/>
                </a:cxn>
                <a:cxn ang="0">
                  <a:pos x="8" y="56"/>
                </a:cxn>
                <a:cxn ang="0">
                  <a:pos x="0" y="0"/>
                </a:cxn>
              </a:cxnLst>
              <a:rect l="0" t="0" r="r" b="b"/>
              <a:pathLst>
                <a:path w="8" h="72">
                  <a:moveTo>
                    <a:pt x="0" y="0"/>
                  </a:moveTo>
                  <a:lnTo>
                    <a:pt x="8" y="0"/>
                  </a:lnTo>
                  <a:lnTo>
                    <a:pt x="8" y="40"/>
                  </a:lnTo>
                  <a:lnTo>
                    <a:pt x="8" y="72"/>
                  </a:lnTo>
                  <a:lnTo>
                    <a:pt x="8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1" name="Line 87"/>
            <p:cNvSpPr>
              <a:spLocks noChangeShapeType="1"/>
            </p:cNvSpPr>
            <p:nvPr/>
          </p:nvSpPr>
          <p:spPr bwMode="auto">
            <a:xfrm>
              <a:off x="4264" y="3460"/>
              <a:ext cx="1" cy="40"/>
            </a:xfrm>
            <a:prstGeom prst="line">
              <a:avLst/>
            </a:prstGeom>
            <a:noFill/>
            <a:ln w="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2" name="Freeform 88"/>
            <p:cNvSpPr>
              <a:spLocks/>
            </p:cNvSpPr>
            <p:nvPr/>
          </p:nvSpPr>
          <p:spPr bwMode="auto">
            <a:xfrm>
              <a:off x="4256" y="3460"/>
              <a:ext cx="8" cy="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56"/>
                </a:cxn>
                <a:cxn ang="0">
                  <a:pos x="8" y="72"/>
                </a:cxn>
                <a:cxn ang="0">
                  <a:pos x="8" y="40"/>
                </a:cxn>
                <a:cxn ang="0">
                  <a:pos x="0" y="0"/>
                </a:cxn>
              </a:cxnLst>
              <a:rect l="0" t="0" r="r" b="b"/>
              <a:pathLst>
                <a:path w="8" h="72">
                  <a:moveTo>
                    <a:pt x="0" y="0"/>
                  </a:moveTo>
                  <a:lnTo>
                    <a:pt x="8" y="0"/>
                  </a:lnTo>
                  <a:lnTo>
                    <a:pt x="8" y="56"/>
                  </a:lnTo>
                  <a:lnTo>
                    <a:pt x="8" y="72"/>
                  </a:lnTo>
                  <a:lnTo>
                    <a:pt x="8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3" name="Line 89"/>
            <p:cNvSpPr>
              <a:spLocks noChangeShapeType="1"/>
            </p:cNvSpPr>
            <p:nvPr/>
          </p:nvSpPr>
          <p:spPr bwMode="auto">
            <a:xfrm>
              <a:off x="4784" y="3396"/>
              <a:ext cx="1" cy="160"/>
            </a:xfrm>
            <a:prstGeom prst="line">
              <a:avLst/>
            </a:prstGeom>
            <a:noFill/>
            <a:ln w="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4" name="Line 90"/>
            <p:cNvSpPr>
              <a:spLocks noChangeShapeType="1"/>
            </p:cNvSpPr>
            <p:nvPr/>
          </p:nvSpPr>
          <p:spPr bwMode="auto">
            <a:xfrm>
              <a:off x="4136" y="3196"/>
              <a:ext cx="1" cy="192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5" name="Line 91"/>
            <p:cNvSpPr>
              <a:spLocks noChangeShapeType="1"/>
            </p:cNvSpPr>
            <p:nvPr/>
          </p:nvSpPr>
          <p:spPr bwMode="auto">
            <a:xfrm flipV="1">
              <a:off x="4136" y="3396"/>
              <a:ext cx="1" cy="160"/>
            </a:xfrm>
            <a:prstGeom prst="line">
              <a:avLst/>
            </a:prstGeom>
            <a:noFill/>
            <a:ln w="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6" name="Line 92"/>
            <p:cNvSpPr>
              <a:spLocks noChangeShapeType="1"/>
            </p:cNvSpPr>
            <p:nvPr/>
          </p:nvSpPr>
          <p:spPr bwMode="auto">
            <a:xfrm>
              <a:off x="4784" y="2956"/>
              <a:ext cx="1" cy="432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7" name="Line 93"/>
            <p:cNvSpPr>
              <a:spLocks noChangeShapeType="1"/>
            </p:cNvSpPr>
            <p:nvPr/>
          </p:nvSpPr>
          <p:spPr bwMode="auto">
            <a:xfrm>
              <a:off x="3936" y="3196"/>
              <a:ext cx="200" cy="1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8" name="Line 94"/>
            <p:cNvSpPr>
              <a:spLocks noChangeShapeType="1"/>
            </p:cNvSpPr>
            <p:nvPr/>
          </p:nvSpPr>
          <p:spPr bwMode="auto">
            <a:xfrm>
              <a:off x="3696" y="3196"/>
              <a:ext cx="152" cy="1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9" name="Line 95"/>
            <p:cNvSpPr>
              <a:spLocks noChangeShapeType="1"/>
            </p:cNvSpPr>
            <p:nvPr/>
          </p:nvSpPr>
          <p:spPr bwMode="auto">
            <a:xfrm>
              <a:off x="3448" y="3196"/>
              <a:ext cx="176" cy="1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0" name="Line 96"/>
            <p:cNvSpPr>
              <a:spLocks noChangeShapeType="1"/>
            </p:cNvSpPr>
            <p:nvPr/>
          </p:nvSpPr>
          <p:spPr bwMode="auto">
            <a:xfrm flipV="1">
              <a:off x="3648" y="3252"/>
              <a:ext cx="1" cy="144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2323" name="Group 99"/>
            <p:cNvGrpSpPr>
              <a:grpSpLocks/>
            </p:cNvGrpSpPr>
            <p:nvPr/>
          </p:nvGrpSpPr>
          <p:grpSpPr bwMode="auto">
            <a:xfrm>
              <a:off x="3640" y="3012"/>
              <a:ext cx="25" cy="152"/>
              <a:chOff x="3640" y="3012"/>
              <a:chExt cx="25" cy="152"/>
            </a:xfrm>
          </p:grpSpPr>
          <p:sp>
            <p:nvSpPr>
              <p:cNvPr id="52321" name="Line 97"/>
              <p:cNvSpPr>
                <a:spLocks noChangeShapeType="1"/>
              </p:cNvSpPr>
              <p:nvPr/>
            </p:nvSpPr>
            <p:spPr bwMode="auto">
              <a:xfrm>
                <a:off x="3640" y="3012"/>
                <a:ext cx="1" cy="15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22" name="Line 98"/>
              <p:cNvSpPr>
                <a:spLocks noChangeShapeType="1"/>
              </p:cNvSpPr>
              <p:nvPr/>
            </p:nvSpPr>
            <p:spPr bwMode="auto">
              <a:xfrm>
                <a:off x="3664" y="3012"/>
                <a:ext cx="1" cy="15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2324" name="Rectangle 100"/>
            <p:cNvSpPr>
              <a:spLocks noChangeArrowheads="1"/>
            </p:cNvSpPr>
            <p:nvPr/>
          </p:nvSpPr>
          <p:spPr bwMode="auto">
            <a:xfrm>
              <a:off x="2592" y="1211"/>
              <a:ext cx="8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325" name="Rectangle 101"/>
            <p:cNvSpPr>
              <a:spLocks noChangeArrowheads="1"/>
            </p:cNvSpPr>
            <p:nvPr/>
          </p:nvSpPr>
          <p:spPr bwMode="auto">
            <a:xfrm>
              <a:off x="2400" y="1571"/>
              <a:ext cx="8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326" name="Rectangle 102"/>
            <p:cNvSpPr>
              <a:spLocks noChangeArrowheads="1"/>
            </p:cNvSpPr>
            <p:nvPr/>
          </p:nvSpPr>
          <p:spPr bwMode="auto">
            <a:xfrm>
              <a:off x="1968" y="1523"/>
              <a:ext cx="8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327" name="Rectangle 103"/>
            <p:cNvSpPr>
              <a:spLocks noChangeArrowheads="1"/>
            </p:cNvSpPr>
            <p:nvPr/>
          </p:nvSpPr>
          <p:spPr bwMode="auto">
            <a:xfrm>
              <a:off x="1968" y="1139"/>
              <a:ext cx="8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52330" name="Group 106"/>
            <p:cNvGrpSpPr>
              <a:grpSpLocks/>
            </p:cNvGrpSpPr>
            <p:nvPr/>
          </p:nvGrpSpPr>
          <p:grpSpPr bwMode="auto">
            <a:xfrm>
              <a:off x="2423" y="851"/>
              <a:ext cx="176" cy="128"/>
              <a:chOff x="2423" y="851"/>
              <a:chExt cx="176" cy="128"/>
            </a:xfrm>
          </p:grpSpPr>
          <p:sp>
            <p:nvSpPr>
              <p:cNvPr id="52328" name="Rectangle 104"/>
              <p:cNvSpPr>
                <a:spLocks noChangeArrowheads="1"/>
              </p:cNvSpPr>
              <p:nvPr/>
            </p:nvSpPr>
            <p:spPr bwMode="auto">
              <a:xfrm>
                <a:off x="2423" y="851"/>
                <a:ext cx="144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</a:rPr>
                  <a:t>NH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2329" name="Rectangle 105"/>
              <p:cNvSpPr>
                <a:spLocks noChangeArrowheads="1"/>
              </p:cNvSpPr>
              <p:nvPr/>
            </p:nvSpPr>
            <p:spPr bwMode="auto">
              <a:xfrm>
                <a:off x="2535" y="883"/>
                <a:ext cx="6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52331" name="Rectangle 107"/>
            <p:cNvSpPr>
              <a:spLocks noChangeArrowheads="1"/>
            </p:cNvSpPr>
            <p:nvPr/>
          </p:nvSpPr>
          <p:spPr bwMode="auto">
            <a:xfrm>
              <a:off x="1644" y="1875"/>
              <a:ext cx="96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Helvetica" charset="0"/>
                </a:rPr>
                <a:t>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332" name="Rectangle 108"/>
            <p:cNvSpPr>
              <a:spLocks noChangeArrowheads="1"/>
            </p:cNvSpPr>
            <p:nvPr/>
          </p:nvSpPr>
          <p:spPr bwMode="auto">
            <a:xfrm>
              <a:off x="1840" y="2300"/>
              <a:ext cx="152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Helvetica" charset="0"/>
                </a:rPr>
                <a:t>OH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333" name="Rectangle 109"/>
            <p:cNvSpPr>
              <a:spLocks noChangeArrowheads="1"/>
            </p:cNvSpPr>
            <p:nvPr/>
          </p:nvSpPr>
          <p:spPr bwMode="auto">
            <a:xfrm>
              <a:off x="1440" y="2300"/>
              <a:ext cx="152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Helvetica" charset="0"/>
                </a:rPr>
                <a:t>OH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334" name="Rectangle 110"/>
            <p:cNvSpPr>
              <a:spLocks noChangeArrowheads="1"/>
            </p:cNvSpPr>
            <p:nvPr/>
          </p:nvSpPr>
          <p:spPr bwMode="auto">
            <a:xfrm>
              <a:off x="1848" y="2019"/>
              <a:ext cx="8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Helvetica" charset="0"/>
                </a:rPr>
                <a:t>H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335" name="Rectangle 111"/>
            <p:cNvSpPr>
              <a:spLocks noChangeArrowheads="1"/>
            </p:cNvSpPr>
            <p:nvPr/>
          </p:nvSpPr>
          <p:spPr bwMode="auto">
            <a:xfrm>
              <a:off x="1440" y="2019"/>
              <a:ext cx="8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Helvetica" charset="0"/>
                </a:rPr>
                <a:t>H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336" name="Rectangle 112"/>
            <p:cNvSpPr>
              <a:spLocks noChangeArrowheads="1"/>
            </p:cNvSpPr>
            <p:nvPr/>
          </p:nvSpPr>
          <p:spPr bwMode="auto">
            <a:xfrm>
              <a:off x="1991" y="2212"/>
              <a:ext cx="8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Helvetica" charset="0"/>
                </a:rPr>
                <a:t>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337" name="Rectangle 113"/>
            <p:cNvSpPr>
              <a:spLocks noChangeArrowheads="1"/>
            </p:cNvSpPr>
            <p:nvPr/>
          </p:nvSpPr>
          <p:spPr bwMode="auto">
            <a:xfrm>
              <a:off x="1296" y="2212"/>
              <a:ext cx="8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Helvetica" charset="0"/>
                </a:rPr>
                <a:t>H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338" name="Rectangle 114"/>
            <p:cNvSpPr>
              <a:spLocks noChangeArrowheads="1"/>
            </p:cNvSpPr>
            <p:nvPr/>
          </p:nvSpPr>
          <p:spPr bwMode="auto">
            <a:xfrm>
              <a:off x="1068" y="1811"/>
              <a:ext cx="96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339" name="Rectangle 115"/>
            <p:cNvSpPr>
              <a:spLocks noChangeArrowheads="1"/>
            </p:cNvSpPr>
            <p:nvPr/>
          </p:nvSpPr>
          <p:spPr bwMode="auto">
            <a:xfrm>
              <a:off x="830" y="1818"/>
              <a:ext cx="8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P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340" name="Rectangle 116"/>
            <p:cNvSpPr>
              <a:spLocks noChangeArrowheads="1"/>
            </p:cNvSpPr>
            <p:nvPr/>
          </p:nvSpPr>
          <p:spPr bwMode="auto">
            <a:xfrm>
              <a:off x="564" y="1811"/>
              <a:ext cx="12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-O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341" name="Rectangle 117"/>
            <p:cNvSpPr>
              <a:spLocks noChangeArrowheads="1"/>
            </p:cNvSpPr>
            <p:nvPr/>
          </p:nvSpPr>
          <p:spPr bwMode="auto">
            <a:xfrm>
              <a:off x="828" y="2051"/>
              <a:ext cx="12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O-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342" name="Rectangle 118"/>
            <p:cNvSpPr>
              <a:spLocks noChangeArrowheads="1"/>
            </p:cNvSpPr>
            <p:nvPr/>
          </p:nvSpPr>
          <p:spPr bwMode="auto">
            <a:xfrm>
              <a:off x="828" y="1571"/>
              <a:ext cx="96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343" name="Rectangle 119"/>
            <p:cNvSpPr>
              <a:spLocks noChangeArrowheads="1"/>
            </p:cNvSpPr>
            <p:nvPr/>
          </p:nvSpPr>
          <p:spPr bwMode="auto">
            <a:xfrm>
              <a:off x="5400" y="2548"/>
              <a:ext cx="8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344" name="Rectangle 120"/>
            <p:cNvSpPr>
              <a:spLocks noChangeArrowheads="1"/>
            </p:cNvSpPr>
            <p:nvPr/>
          </p:nvSpPr>
          <p:spPr bwMode="auto">
            <a:xfrm>
              <a:off x="5192" y="2908"/>
              <a:ext cx="8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345" name="Rectangle 121"/>
            <p:cNvSpPr>
              <a:spLocks noChangeArrowheads="1"/>
            </p:cNvSpPr>
            <p:nvPr/>
          </p:nvSpPr>
          <p:spPr bwMode="auto">
            <a:xfrm>
              <a:off x="4752" y="2868"/>
              <a:ext cx="8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346" name="Rectangle 122"/>
            <p:cNvSpPr>
              <a:spLocks noChangeArrowheads="1"/>
            </p:cNvSpPr>
            <p:nvPr/>
          </p:nvSpPr>
          <p:spPr bwMode="auto">
            <a:xfrm>
              <a:off x="4752" y="2476"/>
              <a:ext cx="8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52349" name="Group 125"/>
            <p:cNvGrpSpPr>
              <a:grpSpLocks/>
            </p:cNvGrpSpPr>
            <p:nvPr/>
          </p:nvGrpSpPr>
          <p:grpSpPr bwMode="auto">
            <a:xfrm>
              <a:off x="5192" y="2188"/>
              <a:ext cx="176" cy="128"/>
              <a:chOff x="5192" y="2188"/>
              <a:chExt cx="176" cy="128"/>
            </a:xfrm>
          </p:grpSpPr>
          <p:sp>
            <p:nvSpPr>
              <p:cNvPr id="52347" name="Rectangle 123"/>
              <p:cNvSpPr>
                <a:spLocks noChangeArrowheads="1"/>
              </p:cNvSpPr>
              <p:nvPr/>
            </p:nvSpPr>
            <p:spPr bwMode="auto">
              <a:xfrm>
                <a:off x="5192" y="2188"/>
                <a:ext cx="144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</a:rPr>
                  <a:t>NH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2348" name="Rectangle 124"/>
              <p:cNvSpPr>
                <a:spLocks noChangeArrowheads="1"/>
              </p:cNvSpPr>
              <p:nvPr/>
            </p:nvSpPr>
            <p:spPr bwMode="auto">
              <a:xfrm>
                <a:off x="5304" y="2220"/>
                <a:ext cx="6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52350" name="Rectangle 126"/>
            <p:cNvSpPr>
              <a:spLocks noChangeArrowheads="1"/>
            </p:cNvSpPr>
            <p:nvPr/>
          </p:nvSpPr>
          <p:spPr bwMode="auto">
            <a:xfrm>
              <a:off x="4440" y="3212"/>
              <a:ext cx="96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Helvetica" charset="0"/>
                </a:rPr>
                <a:t>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351" name="Rectangle 127"/>
            <p:cNvSpPr>
              <a:spLocks noChangeArrowheads="1"/>
            </p:cNvSpPr>
            <p:nvPr/>
          </p:nvSpPr>
          <p:spPr bwMode="auto">
            <a:xfrm>
              <a:off x="4632" y="3644"/>
              <a:ext cx="8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Helvetica" charset="0"/>
                </a:rPr>
                <a:t>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352" name="Rectangle 128"/>
            <p:cNvSpPr>
              <a:spLocks noChangeArrowheads="1"/>
            </p:cNvSpPr>
            <p:nvPr/>
          </p:nvSpPr>
          <p:spPr bwMode="auto">
            <a:xfrm>
              <a:off x="4224" y="3644"/>
              <a:ext cx="152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Helvetica" charset="0"/>
                </a:rPr>
                <a:t>OH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353" name="Rectangle 129"/>
            <p:cNvSpPr>
              <a:spLocks noChangeArrowheads="1"/>
            </p:cNvSpPr>
            <p:nvPr/>
          </p:nvSpPr>
          <p:spPr bwMode="auto">
            <a:xfrm>
              <a:off x="4632" y="3364"/>
              <a:ext cx="8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Helvetica" charset="0"/>
                </a:rPr>
                <a:t>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354" name="Rectangle 130"/>
            <p:cNvSpPr>
              <a:spLocks noChangeArrowheads="1"/>
            </p:cNvSpPr>
            <p:nvPr/>
          </p:nvSpPr>
          <p:spPr bwMode="auto">
            <a:xfrm>
              <a:off x="4232" y="3364"/>
              <a:ext cx="8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Helvetica" charset="0"/>
                </a:rPr>
                <a:t>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355" name="Rectangle 131"/>
            <p:cNvSpPr>
              <a:spLocks noChangeArrowheads="1"/>
            </p:cNvSpPr>
            <p:nvPr/>
          </p:nvSpPr>
          <p:spPr bwMode="auto">
            <a:xfrm>
              <a:off x="4760" y="3548"/>
              <a:ext cx="8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Helvetica" charset="0"/>
                </a:rPr>
                <a:t>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356" name="Rectangle 132"/>
            <p:cNvSpPr>
              <a:spLocks noChangeArrowheads="1"/>
            </p:cNvSpPr>
            <p:nvPr/>
          </p:nvSpPr>
          <p:spPr bwMode="auto">
            <a:xfrm>
              <a:off x="4104" y="3548"/>
              <a:ext cx="8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Helvetica" charset="0"/>
                </a:rPr>
                <a:t>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357" name="Rectangle 133"/>
            <p:cNvSpPr>
              <a:spLocks noChangeArrowheads="1"/>
            </p:cNvSpPr>
            <p:nvPr/>
          </p:nvSpPr>
          <p:spPr bwMode="auto">
            <a:xfrm>
              <a:off x="3856" y="3148"/>
              <a:ext cx="96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358" name="Rectangle 134"/>
            <p:cNvSpPr>
              <a:spLocks noChangeArrowheads="1"/>
            </p:cNvSpPr>
            <p:nvPr/>
          </p:nvSpPr>
          <p:spPr bwMode="auto">
            <a:xfrm>
              <a:off x="3600" y="3168"/>
              <a:ext cx="8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P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359" name="Rectangle 135"/>
            <p:cNvSpPr>
              <a:spLocks noChangeArrowheads="1"/>
            </p:cNvSpPr>
            <p:nvPr/>
          </p:nvSpPr>
          <p:spPr bwMode="auto">
            <a:xfrm>
              <a:off x="3352" y="3148"/>
              <a:ext cx="12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-O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360" name="Rectangle 136"/>
            <p:cNvSpPr>
              <a:spLocks noChangeArrowheads="1"/>
            </p:cNvSpPr>
            <p:nvPr/>
          </p:nvSpPr>
          <p:spPr bwMode="auto">
            <a:xfrm>
              <a:off x="3616" y="3388"/>
              <a:ext cx="12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O-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361" name="Rectangle 137"/>
            <p:cNvSpPr>
              <a:spLocks noChangeArrowheads="1"/>
            </p:cNvSpPr>
            <p:nvPr/>
          </p:nvSpPr>
          <p:spPr bwMode="auto">
            <a:xfrm>
              <a:off x="3616" y="2908"/>
              <a:ext cx="96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</a:rPr>
                <a:t>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362" name="Rectangle 138"/>
            <p:cNvSpPr>
              <a:spLocks noChangeArrowheads="1"/>
            </p:cNvSpPr>
            <p:nvPr/>
          </p:nvSpPr>
          <p:spPr bwMode="auto">
            <a:xfrm>
              <a:off x="2284" y="651"/>
              <a:ext cx="34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Base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2363" name="Rectangle 139"/>
            <p:cNvSpPr>
              <a:spLocks noChangeArrowheads="1"/>
            </p:cNvSpPr>
            <p:nvPr/>
          </p:nvSpPr>
          <p:spPr bwMode="auto">
            <a:xfrm>
              <a:off x="1129" y="2516"/>
              <a:ext cx="101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</a:rPr>
                <a:t>Sugar = ribose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2364" name="Rectangle 140"/>
            <p:cNvSpPr>
              <a:spLocks noChangeArrowheads="1"/>
            </p:cNvSpPr>
            <p:nvPr/>
          </p:nvSpPr>
          <p:spPr bwMode="auto">
            <a:xfrm>
              <a:off x="104" y="1379"/>
              <a:ext cx="74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Phosphate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2365" name="Rectangle 141"/>
            <p:cNvSpPr>
              <a:spLocks noChangeArrowheads="1"/>
            </p:cNvSpPr>
            <p:nvPr/>
          </p:nvSpPr>
          <p:spPr bwMode="auto">
            <a:xfrm>
              <a:off x="5021" y="2003"/>
              <a:ext cx="34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Base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2366" name="Rectangle 142"/>
            <p:cNvSpPr>
              <a:spLocks noChangeArrowheads="1"/>
            </p:cNvSpPr>
            <p:nvPr/>
          </p:nvSpPr>
          <p:spPr bwMode="auto">
            <a:xfrm>
              <a:off x="3662" y="3876"/>
              <a:ext cx="143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</a:rPr>
                <a:t>Sugar = deoxyribose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2367" name="Rectangle 143"/>
            <p:cNvSpPr>
              <a:spLocks noChangeArrowheads="1"/>
            </p:cNvSpPr>
            <p:nvPr/>
          </p:nvSpPr>
          <p:spPr bwMode="auto">
            <a:xfrm>
              <a:off x="3049" y="2708"/>
              <a:ext cx="74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Phosphate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2368" name="Rectangle 144"/>
            <p:cNvSpPr>
              <a:spLocks noChangeArrowheads="1"/>
            </p:cNvSpPr>
            <p:nvPr/>
          </p:nvSpPr>
          <p:spPr bwMode="auto">
            <a:xfrm>
              <a:off x="144" y="267"/>
              <a:ext cx="335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DNA and RNA have different sugars:</a:t>
              </a: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2209800" y="4343400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RNA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6324600" y="6400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DNA</a:t>
            </a:r>
          </a:p>
        </p:txBody>
      </p:sp>
    </p:spTree>
    <p:extLst>
      <p:ext uri="{BB962C8B-B14F-4D97-AF65-F5344CB8AC3E}">
        <p14:creationId xmlns:p14="http://schemas.microsoft.com/office/powerpoint/2010/main" val="3779497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665352"/>
              </p:ext>
            </p:extLst>
          </p:nvPr>
        </p:nvGraphicFramePr>
        <p:xfrm>
          <a:off x="958467" y="1016739"/>
          <a:ext cx="7365923" cy="5673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Image" r:id="rId4" imgW="11326680" imgH="8723520" progId="Photoshop.Image.15">
                  <p:embed/>
                </p:oleObj>
              </mc:Choice>
              <mc:Fallback>
                <p:oleObj name="Image" r:id="rId4" imgW="11326680" imgH="8723520" progId="Photoshop.Image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8467" y="1016739"/>
                        <a:ext cx="7365923" cy="5673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0"/>
            <a:ext cx="67115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The sugar-phosphate backbone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44099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D:\cheatham\slides\images\dna.gif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381000" y="782484"/>
            <a:ext cx="83058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4876800" y="838200"/>
            <a:ext cx="98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thymine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2971800" y="1143000"/>
            <a:ext cx="94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adenine</a:t>
            </a:r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4495800" y="3657600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cytosine</a:t>
            </a:r>
          </a:p>
        </p:txBody>
      </p:sp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2209800" y="3352800"/>
            <a:ext cx="95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guanine</a:t>
            </a:r>
          </a:p>
        </p:txBody>
      </p:sp>
      <p:sp>
        <p:nvSpPr>
          <p:cNvPr id="5128" name="Text Box 24"/>
          <p:cNvSpPr txBox="1">
            <a:spLocks noChangeArrowheads="1"/>
          </p:cNvSpPr>
          <p:nvPr/>
        </p:nvSpPr>
        <p:spPr bwMode="auto">
          <a:xfrm>
            <a:off x="7686675" y="1649413"/>
            <a:ext cx="542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Franklin Gothic Medium" pitchFamily="34" charset="0"/>
              </a:rPr>
              <a:t>C4’</a:t>
            </a:r>
          </a:p>
        </p:txBody>
      </p:sp>
      <p:sp>
        <p:nvSpPr>
          <p:cNvPr id="5129" name="Text Box 25"/>
          <p:cNvSpPr txBox="1">
            <a:spLocks noChangeArrowheads="1"/>
          </p:cNvSpPr>
          <p:nvPr/>
        </p:nvSpPr>
        <p:spPr bwMode="auto">
          <a:xfrm>
            <a:off x="7391400" y="2057400"/>
            <a:ext cx="542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Franklin Gothic Medium" pitchFamily="34" charset="0"/>
              </a:rPr>
              <a:t>C3’</a:t>
            </a:r>
          </a:p>
        </p:txBody>
      </p:sp>
      <p:sp>
        <p:nvSpPr>
          <p:cNvPr id="5130" name="Text Box 26"/>
          <p:cNvSpPr txBox="1">
            <a:spLocks noChangeArrowheads="1"/>
          </p:cNvSpPr>
          <p:nvPr/>
        </p:nvSpPr>
        <p:spPr bwMode="auto">
          <a:xfrm>
            <a:off x="7772400" y="2590800"/>
            <a:ext cx="544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Franklin Gothic Medium" pitchFamily="34" charset="0"/>
              </a:rPr>
              <a:t>03’</a:t>
            </a:r>
          </a:p>
        </p:txBody>
      </p:sp>
      <p:sp>
        <p:nvSpPr>
          <p:cNvPr id="5131" name="Text Box 27"/>
          <p:cNvSpPr txBox="1">
            <a:spLocks noChangeArrowheads="1"/>
          </p:cNvSpPr>
          <p:nvPr/>
        </p:nvSpPr>
        <p:spPr bwMode="auto">
          <a:xfrm>
            <a:off x="7664450" y="3184525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Franklin Gothic Medium" pitchFamily="34" charset="0"/>
              </a:rPr>
              <a:t>P</a:t>
            </a:r>
          </a:p>
        </p:txBody>
      </p:sp>
      <p:sp>
        <p:nvSpPr>
          <p:cNvPr id="5132" name="Text Box 28"/>
          <p:cNvSpPr txBox="1">
            <a:spLocks noChangeArrowheads="1"/>
          </p:cNvSpPr>
          <p:nvPr/>
        </p:nvSpPr>
        <p:spPr bwMode="auto">
          <a:xfrm>
            <a:off x="7162800" y="3429000"/>
            <a:ext cx="542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Franklin Gothic Medium" pitchFamily="34" charset="0"/>
              </a:rPr>
              <a:t>C5’</a:t>
            </a:r>
          </a:p>
        </p:txBody>
      </p:sp>
      <p:sp>
        <p:nvSpPr>
          <p:cNvPr id="5133" name="Text Box 29"/>
          <p:cNvSpPr txBox="1">
            <a:spLocks noChangeArrowheads="1"/>
          </p:cNvSpPr>
          <p:nvPr/>
        </p:nvSpPr>
        <p:spPr bwMode="auto">
          <a:xfrm>
            <a:off x="6629400" y="3581400"/>
            <a:ext cx="542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Franklin Gothic Medium" pitchFamily="34" charset="0"/>
              </a:rPr>
              <a:t>C4’</a:t>
            </a:r>
          </a:p>
        </p:txBody>
      </p:sp>
      <p:sp>
        <p:nvSpPr>
          <p:cNvPr id="5134" name="Text Box 30"/>
          <p:cNvSpPr txBox="1">
            <a:spLocks noChangeArrowheads="1"/>
          </p:cNvSpPr>
          <p:nvPr/>
        </p:nvSpPr>
        <p:spPr bwMode="auto">
          <a:xfrm>
            <a:off x="5819775" y="3975100"/>
            <a:ext cx="542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Franklin Gothic Medium" pitchFamily="34" charset="0"/>
              </a:rPr>
              <a:t>C2’</a:t>
            </a:r>
          </a:p>
        </p:txBody>
      </p:sp>
      <p:sp>
        <p:nvSpPr>
          <p:cNvPr id="5135" name="Text Box 31"/>
          <p:cNvSpPr txBox="1">
            <a:spLocks noChangeArrowheads="1"/>
          </p:cNvSpPr>
          <p:nvPr/>
        </p:nvSpPr>
        <p:spPr bwMode="auto">
          <a:xfrm>
            <a:off x="6324600" y="4038600"/>
            <a:ext cx="542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Franklin Gothic Medium" pitchFamily="34" charset="0"/>
              </a:rPr>
              <a:t>C3’</a:t>
            </a:r>
          </a:p>
        </p:txBody>
      </p:sp>
      <p:sp>
        <p:nvSpPr>
          <p:cNvPr id="5136" name="Text Box 32"/>
          <p:cNvSpPr txBox="1">
            <a:spLocks noChangeArrowheads="1"/>
          </p:cNvSpPr>
          <p:nvPr/>
        </p:nvSpPr>
        <p:spPr bwMode="auto">
          <a:xfrm>
            <a:off x="5715000" y="3429000"/>
            <a:ext cx="542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Franklin Gothic Medium" pitchFamily="34" charset="0"/>
              </a:rPr>
              <a:t>C1’</a:t>
            </a:r>
          </a:p>
        </p:txBody>
      </p:sp>
      <p:sp>
        <p:nvSpPr>
          <p:cNvPr id="5137" name="Text Box 33"/>
          <p:cNvSpPr txBox="1">
            <a:spLocks noChangeArrowheads="1"/>
          </p:cNvSpPr>
          <p:nvPr/>
        </p:nvSpPr>
        <p:spPr bwMode="auto">
          <a:xfrm>
            <a:off x="5486400" y="3124200"/>
            <a:ext cx="498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Franklin Gothic Medium" pitchFamily="34" charset="0"/>
              </a:rPr>
              <a:t>N1</a:t>
            </a:r>
          </a:p>
        </p:txBody>
      </p:sp>
      <p:sp>
        <p:nvSpPr>
          <p:cNvPr id="5138" name="Text Box 34"/>
          <p:cNvSpPr txBox="1">
            <a:spLocks noChangeArrowheads="1"/>
          </p:cNvSpPr>
          <p:nvPr/>
        </p:nvSpPr>
        <p:spPr bwMode="auto">
          <a:xfrm>
            <a:off x="4953000" y="3124200"/>
            <a:ext cx="481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Franklin Gothic Medium" pitchFamily="34" charset="0"/>
              </a:rPr>
              <a:t>C2</a:t>
            </a:r>
          </a:p>
        </p:txBody>
      </p:sp>
      <p:sp>
        <p:nvSpPr>
          <p:cNvPr id="5139" name="Text Box 35"/>
          <p:cNvSpPr txBox="1">
            <a:spLocks noChangeArrowheads="1"/>
          </p:cNvSpPr>
          <p:nvPr/>
        </p:nvSpPr>
        <p:spPr bwMode="auto">
          <a:xfrm>
            <a:off x="4572000" y="3352800"/>
            <a:ext cx="496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Franklin Gothic Medium" pitchFamily="34" charset="0"/>
              </a:rPr>
              <a:t>O2</a:t>
            </a:r>
          </a:p>
        </p:txBody>
      </p:sp>
      <p:sp>
        <p:nvSpPr>
          <p:cNvPr id="5140" name="Text Box 36"/>
          <p:cNvSpPr txBox="1">
            <a:spLocks noChangeArrowheads="1"/>
          </p:cNvSpPr>
          <p:nvPr/>
        </p:nvSpPr>
        <p:spPr bwMode="auto">
          <a:xfrm>
            <a:off x="4648200" y="2819400"/>
            <a:ext cx="498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Franklin Gothic Medium" pitchFamily="34" charset="0"/>
              </a:rPr>
              <a:t>N3</a:t>
            </a:r>
          </a:p>
        </p:txBody>
      </p:sp>
      <p:sp>
        <p:nvSpPr>
          <p:cNvPr id="5141" name="Text Box 37"/>
          <p:cNvSpPr txBox="1">
            <a:spLocks noChangeArrowheads="1"/>
          </p:cNvSpPr>
          <p:nvPr/>
        </p:nvSpPr>
        <p:spPr bwMode="auto">
          <a:xfrm>
            <a:off x="4800600" y="2286000"/>
            <a:ext cx="498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Franklin Gothic Medium" pitchFamily="34" charset="0"/>
              </a:rPr>
              <a:t>N4</a:t>
            </a:r>
          </a:p>
        </p:txBody>
      </p:sp>
      <p:sp>
        <p:nvSpPr>
          <p:cNvPr id="5142" name="Text Box 38"/>
          <p:cNvSpPr txBox="1">
            <a:spLocks noChangeArrowheads="1"/>
          </p:cNvSpPr>
          <p:nvPr/>
        </p:nvSpPr>
        <p:spPr bwMode="auto">
          <a:xfrm>
            <a:off x="6324600" y="1447800"/>
            <a:ext cx="498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Franklin Gothic Medium" pitchFamily="34" charset="0"/>
              </a:rPr>
              <a:t>N1</a:t>
            </a:r>
          </a:p>
        </p:txBody>
      </p:sp>
      <p:sp>
        <p:nvSpPr>
          <p:cNvPr id="5143" name="Text Box 39"/>
          <p:cNvSpPr txBox="1">
            <a:spLocks noChangeArrowheads="1"/>
          </p:cNvSpPr>
          <p:nvPr/>
        </p:nvSpPr>
        <p:spPr bwMode="auto">
          <a:xfrm>
            <a:off x="5791200" y="1752600"/>
            <a:ext cx="496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Franklin Gothic Medium" pitchFamily="34" charset="0"/>
              </a:rPr>
              <a:t>O2</a:t>
            </a:r>
          </a:p>
        </p:txBody>
      </p:sp>
      <p:sp>
        <p:nvSpPr>
          <p:cNvPr id="5144" name="Text Box 40"/>
          <p:cNvSpPr txBox="1">
            <a:spLocks noChangeArrowheads="1"/>
          </p:cNvSpPr>
          <p:nvPr/>
        </p:nvSpPr>
        <p:spPr bwMode="auto">
          <a:xfrm>
            <a:off x="5486400" y="1447800"/>
            <a:ext cx="498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Franklin Gothic Medium" pitchFamily="34" charset="0"/>
              </a:rPr>
              <a:t>N3</a:t>
            </a:r>
          </a:p>
        </p:txBody>
      </p:sp>
      <p:sp>
        <p:nvSpPr>
          <p:cNvPr id="5145" name="Text Box 41"/>
          <p:cNvSpPr txBox="1">
            <a:spLocks noChangeArrowheads="1"/>
          </p:cNvSpPr>
          <p:nvPr/>
        </p:nvSpPr>
        <p:spPr bwMode="auto">
          <a:xfrm>
            <a:off x="5029200" y="1143000"/>
            <a:ext cx="496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Franklin Gothic Medium" pitchFamily="34" charset="0"/>
              </a:rPr>
              <a:t>O4</a:t>
            </a:r>
          </a:p>
        </p:txBody>
      </p:sp>
      <p:sp>
        <p:nvSpPr>
          <p:cNvPr id="5146" name="Text Box 42"/>
          <p:cNvSpPr txBox="1">
            <a:spLocks noChangeArrowheads="1"/>
          </p:cNvSpPr>
          <p:nvPr/>
        </p:nvSpPr>
        <p:spPr bwMode="auto">
          <a:xfrm>
            <a:off x="2133600" y="2667000"/>
            <a:ext cx="498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Franklin Gothic Medium" pitchFamily="34" charset="0"/>
              </a:rPr>
              <a:t>N9</a:t>
            </a:r>
          </a:p>
        </p:txBody>
      </p:sp>
      <p:sp>
        <p:nvSpPr>
          <p:cNvPr id="5147" name="Text Box 43"/>
          <p:cNvSpPr txBox="1">
            <a:spLocks noChangeArrowheads="1"/>
          </p:cNvSpPr>
          <p:nvPr/>
        </p:nvSpPr>
        <p:spPr bwMode="auto">
          <a:xfrm>
            <a:off x="2667000" y="2362200"/>
            <a:ext cx="498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Franklin Gothic Medium" pitchFamily="34" charset="0"/>
              </a:rPr>
              <a:t>N7</a:t>
            </a:r>
          </a:p>
        </p:txBody>
      </p:sp>
      <p:sp>
        <p:nvSpPr>
          <p:cNvPr id="5148" name="Text Box 44"/>
          <p:cNvSpPr txBox="1">
            <a:spLocks noChangeArrowheads="1"/>
          </p:cNvSpPr>
          <p:nvPr/>
        </p:nvSpPr>
        <p:spPr bwMode="auto">
          <a:xfrm>
            <a:off x="2667000" y="2895600"/>
            <a:ext cx="498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Franklin Gothic Medium" pitchFamily="34" charset="0"/>
              </a:rPr>
              <a:t>N3</a:t>
            </a:r>
          </a:p>
        </p:txBody>
      </p:sp>
      <p:sp>
        <p:nvSpPr>
          <p:cNvPr id="5149" name="Text Box 45"/>
          <p:cNvSpPr txBox="1">
            <a:spLocks noChangeArrowheads="1"/>
          </p:cNvSpPr>
          <p:nvPr/>
        </p:nvSpPr>
        <p:spPr bwMode="auto">
          <a:xfrm>
            <a:off x="3505200" y="3124200"/>
            <a:ext cx="498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Franklin Gothic Medium" pitchFamily="34" charset="0"/>
              </a:rPr>
              <a:t>N2</a:t>
            </a:r>
          </a:p>
        </p:txBody>
      </p:sp>
      <p:sp>
        <p:nvSpPr>
          <p:cNvPr id="5150" name="Text Box 46"/>
          <p:cNvSpPr txBox="1">
            <a:spLocks noChangeArrowheads="1"/>
          </p:cNvSpPr>
          <p:nvPr/>
        </p:nvSpPr>
        <p:spPr bwMode="auto">
          <a:xfrm>
            <a:off x="3657600" y="2743200"/>
            <a:ext cx="498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Franklin Gothic Medium" pitchFamily="34" charset="0"/>
              </a:rPr>
              <a:t>N1</a:t>
            </a:r>
          </a:p>
        </p:txBody>
      </p:sp>
      <p:sp>
        <p:nvSpPr>
          <p:cNvPr id="5151" name="Text Box 47"/>
          <p:cNvSpPr txBox="1">
            <a:spLocks noChangeArrowheads="1"/>
          </p:cNvSpPr>
          <p:nvPr/>
        </p:nvSpPr>
        <p:spPr bwMode="auto">
          <a:xfrm>
            <a:off x="3886200" y="2362200"/>
            <a:ext cx="496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Franklin Gothic Medium" pitchFamily="34" charset="0"/>
              </a:rPr>
              <a:t>O2</a:t>
            </a:r>
          </a:p>
        </p:txBody>
      </p:sp>
      <p:sp>
        <p:nvSpPr>
          <p:cNvPr id="5152" name="Text Box 40"/>
          <p:cNvSpPr txBox="1">
            <a:spLocks noChangeArrowheads="1"/>
          </p:cNvSpPr>
          <p:nvPr/>
        </p:nvSpPr>
        <p:spPr bwMode="auto">
          <a:xfrm>
            <a:off x="4141788" y="1312863"/>
            <a:ext cx="498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Franklin Gothic Medium" pitchFamily="34" charset="0"/>
              </a:rPr>
              <a:t>N6</a:t>
            </a:r>
          </a:p>
        </p:txBody>
      </p:sp>
      <p:sp>
        <p:nvSpPr>
          <p:cNvPr id="5153" name="Text Box 40"/>
          <p:cNvSpPr txBox="1">
            <a:spLocks noChangeArrowheads="1"/>
          </p:cNvSpPr>
          <p:nvPr/>
        </p:nvSpPr>
        <p:spPr bwMode="auto">
          <a:xfrm>
            <a:off x="4495800" y="1462088"/>
            <a:ext cx="498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Franklin Gothic Medium" pitchFamily="34" charset="0"/>
              </a:rPr>
              <a:t>N1</a:t>
            </a:r>
          </a:p>
        </p:txBody>
      </p:sp>
      <p:sp>
        <p:nvSpPr>
          <p:cNvPr id="5154" name="Text Box 40"/>
          <p:cNvSpPr txBox="1">
            <a:spLocks noChangeArrowheads="1"/>
          </p:cNvSpPr>
          <p:nvPr/>
        </p:nvSpPr>
        <p:spPr bwMode="auto">
          <a:xfrm>
            <a:off x="3810000" y="1676400"/>
            <a:ext cx="498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Franklin Gothic Medium" pitchFamily="34" charset="0"/>
              </a:rPr>
              <a:t>N3</a:t>
            </a:r>
          </a:p>
        </p:txBody>
      </p:sp>
      <p:sp>
        <p:nvSpPr>
          <p:cNvPr id="5155" name="Text Box 40"/>
          <p:cNvSpPr txBox="1">
            <a:spLocks noChangeArrowheads="1"/>
          </p:cNvSpPr>
          <p:nvPr/>
        </p:nvSpPr>
        <p:spPr bwMode="auto">
          <a:xfrm>
            <a:off x="2905125" y="1676400"/>
            <a:ext cx="498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Franklin Gothic Medium" pitchFamily="34" charset="0"/>
              </a:rPr>
              <a:t>N9</a:t>
            </a:r>
          </a:p>
        </p:txBody>
      </p:sp>
      <p:sp>
        <p:nvSpPr>
          <p:cNvPr id="5156" name="Text Box 40"/>
          <p:cNvSpPr txBox="1">
            <a:spLocks noChangeArrowheads="1"/>
          </p:cNvSpPr>
          <p:nvPr/>
        </p:nvSpPr>
        <p:spPr bwMode="auto">
          <a:xfrm>
            <a:off x="3048000" y="1431925"/>
            <a:ext cx="498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Franklin Gothic Medium" pitchFamily="34" charset="0"/>
              </a:rPr>
              <a:t>N7</a:t>
            </a:r>
          </a:p>
        </p:txBody>
      </p:sp>
      <p:sp>
        <p:nvSpPr>
          <p:cNvPr id="5157" name="Text Box 40"/>
          <p:cNvSpPr txBox="1">
            <a:spLocks noChangeArrowheads="1"/>
          </p:cNvSpPr>
          <p:nvPr/>
        </p:nvSpPr>
        <p:spPr bwMode="auto">
          <a:xfrm>
            <a:off x="6172200" y="3200400"/>
            <a:ext cx="563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Franklin Gothic Medium" pitchFamily="34" charset="0"/>
              </a:rPr>
              <a:t>O4’</a:t>
            </a:r>
          </a:p>
        </p:txBody>
      </p:sp>
      <p:sp>
        <p:nvSpPr>
          <p:cNvPr id="5158" name="Text Box 40"/>
          <p:cNvSpPr txBox="1">
            <a:spLocks noChangeArrowheads="1"/>
          </p:cNvSpPr>
          <p:nvPr/>
        </p:nvSpPr>
        <p:spPr bwMode="auto">
          <a:xfrm>
            <a:off x="6553200" y="4572000"/>
            <a:ext cx="563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Franklin Gothic Medium" pitchFamily="34" charset="0"/>
              </a:rPr>
              <a:t>O2’</a:t>
            </a:r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1325216" y="147891"/>
            <a:ext cx="6389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AMBER names and atom types (parm94.dat)</a:t>
            </a:r>
          </a:p>
        </p:txBody>
      </p:sp>
    </p:spTree>
    <p:extLst>
      <p:ext uri="{BB962C8B-B14F-4D97-AF65-F5344CB8AC3E}">
        <p14:creationId xmlns:p14="http://schemas.microsoft.com/office/powerpoint/2010/main" val="2332144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898633"/>
              </p:ext>
            </p:extLst>
          </p:nvPr>
        </p:nvGraphicFramePr>
        <p:xfrm>
          <a:off x="839537" y="760163"/>
          <a:ext cx="7464923" cy="4282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Image" r:id="rId3" imgW="11288880" imgH="6476040" progId="Photoshop.Image.15">
                  <p:embed/>
                </p:oleObj>
              </mc:Choice>
              <mc:Fallback>
                <p:oleObj name="Image" r:id="rId3" imgW="11288880" imgH="6476040" progId="Photoshop.Image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9537" y="760163"/>
                        <a:ext cx="7464923" cy="4282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1390" y="5263071"/>
            <a:ext cx="8061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Various sugar ring puckering conformations. Those on the </a:t>
            </a:r>
            <a:r>
              <a:rPr lang="en-US" i="1" dirty="0"/>
              <a:t>left </a:t>
            </a:r>
            <a:r>
              <a:rPr lang="en-US" dirty="0"/>
              <a:t>are denoted S (for</a:t>
            </a:r>
          </a:p>
          <a:p>
            <a:r>
              <a:rPr lang="en-US" dirty="0"/>
              <a:t>south); those on the </a:t>
            </a:r>
            <a:r>
              <a:rPr lang="en-US" i="1" dirty="0"/>
              <a:t>right</a:t>
            </a:r>
            <a:r>
              <a:rPr lang="en-US" dirty="0"/>
              <a:t>, N (for north). The C3′-endo conformation is seen at the </a:t>
            </a:r>
            <a:r>
              <a:rPr lang="en-US" i="1" dirty="0"/>
              <a:t>top right</a:t>
            </a:r>
            <a:r>
              <a:rPr lang="en-US" dirty="0"/>
              <a:t>, </a:t>
            </a:r>
            <a:r>
              <a:rPr lang="en-US" dirty="0" smtClean="0"/>
              <a:t>and the </a:t>
            </a:r>
            <a:r>
              <a:rPr lang="en-US" dirty="0"/>
              <a:t>C2′-endo conformation at the </a:t>
            </a:r>
            <a:r>
              <a:rPr lang="en-US" i="1" dirty="0"/>
              <a:t>top left</a:t>
            </a:r>
            <a:r>
              <a:rPr lang="en-US" dirty="0"/>
              <a:t>. The notation of E and T conformations is also given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4960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Sugar puckering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12866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884413"/>
              </p:ext>
            </p:extLst>
          </p:nvPr>
        </p:nvGraphicFramePr>
        <p:xfrm>
          <a:off x="1377682" y="707886"/>
          <a:ext cx="6186029" cy="5718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Image" r:id="rId3" imgW="9574560" imgH="8850600" progId="Photoshop.Image.15">
                  <p:embed/>
                </p:oleObj>
              </mc:Choice>
              <mc:Fallback>
                <p:oleObj name="Image" r:id="rId3" imgW="9574560" imgH="8850600" progId="Photoshop.Image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7682" y="707886"/>
                        <a:ext cx="6186029" cy="5718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34960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Sugar puckering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47883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719</Words>
  <Application>Microsoft Macintosh PowerPoint</Application>
  <PresentationFormat>On-screen Show (4:3)</PresentationFormat>
  <Paragraphs>182</Paragraphs>
  <Slides>37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Office Theme</vt:lpstr>
      <vt:lpstr>ChemSketch</vt:lpstr>
      <vt:lpstr>Image</vt:lpstr>
      <vt:lpstr>nucleic acid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Nucleic Acid structure</dc:title>
  <dc:creator>Rodrigo Galindo</dc:creator>
  <cp:lastModifiedBy>Thomas Cheatham</cp:lastModifiedBy>
  <cp:revision>11</cp:revision>
  <dcterms:created xsi:type="dcterms:W3CDTF">2014-09-27T18:47:37Z</dcterms:created>
  <dcterms:modified xsi:type="dcterms:W3CDTF">2014-10-09T16:50:58Z</dcterms:modified>
</cp:coreProperties>
</file>