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7" r:id="rId5"/>
    <p:sldId id="263" r:id="rId6"/>
    <p:sldId id="264" r:id="rId7"/>
    <p:sldId id="275" r:id="rId8"/>
    <p:sldId id="283" r:id="rId9"/>
    <p:sldId id="278" r:id="rId10"/>
    <p:sldId id="280" r:id="rId11"/>
    <p:sldId id="279" r:id="rId12"/>
    <p:sldId id="281" r:id="rId13"/>
    <p:sldId id="270" r:id="rId14"/>
    <p:sldId id="271" r:id="rId15"/>
    <p:sldId id="272" r:id="rId16"/>
    <p:sldId id="282" r:id="rId17"/>
    <p:sldId id="260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06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A84C82-F7FF-914B-97EF-33B9D31E76A8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7E5284-CE48-7B48-80C2-CB035BD07C66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 smtClean="0"/>
            <a:t>Define a topology</a:t>
          </a:r>
          <a:endParaRPr lang="en-US" b="1" dirty="0"/>
        </a:p>
      </dgm:t>
    </dgm:pt>
    <dgm:pt modelId="{C929A293-2874-224E-A923-5C9487392C40}" type="parTrans" cxnId="{170DCFEB-3FF8-2E45-8905-4706AE67CE80}">
      <dgm:prSet/>
      <dgm:spPr/>
      <dgm:t>
        <a:bodyPr/>
        <a:lstStyle/>
        <a:p>
          <a:endParaRPr lang="en-US"/>
        </a:p>
      </dgm:t>
    </dgm:pt>
    <dgm:pt modelId="{85BEB358-E18E-7A43-8AB1-FD35608E2520}" type="sibTrans" cxnId="{170DCFEB-3FF8-2E45-8905-4706AE67CE80}">
      <dgm:prSet/>
      <dgm:spPr/>
      <dgm:t>
        <a:bodyPr/>
        <a:lstStyle/>
        <a:p>
          <a:endParaRPr lang="en-US"/>
        </a:p>
      </dgm:t>
    </dgm:pt>
    <dgm:pt modelId="{7DACEFBC-B8D5-524F-8486-519E00E75DF0}">
      <dgm:prSet phldrT="[Text]"/>
      <dgm:spPr>
        <a:solidFill>
          <a:srgbClr val="0000FF"/>
        </a:solidFill>
      </dgm:spPr>
      <dgm:t>
        <a:bodyPr/>
        <a:lstStyle/>
        <a:p>
          <a:r>
            <a:rPr lang="en-US" b="1" dirty="0" smtClean="0"/>
            <a:t>Select atom types</a:t>
          </a:r>
          <a:endParaRPr lang="en-US" b="1" dirty="0"/>
        </a:p>
      </dgm:t>
    </dgm:pt>
    <dgm:pt modelId="{32EA73E9-34B1-E84D-BE1C-7E794ABC0593}" type="parTrans" cxnId="{B585E067-D116-5940-B2B1-CEE60C564062}">
      <dgm:prSet/>
      <dgm:spPr/>
      <dgm:t>
        <a:bodyPr/>
        <a:lstStyle/>
        <a:p>
          <a:endParaRPr lang="en-US"/>
        </a:p>
      </dgm:t>
    </dgm:pt>
    <dgm:pt modelId="{B05B762E-611C-F648-BA92-8BAD1E219BC3}" type="sibTrans" cxnId="{B585E067-D116-5940-B2B1-CEE60C564062}">
      <dgm:prSet/>
      <dgm:spPr/>
      <dgm:t>
        <a:bodyPr/>
        <a:lstStyle/>
        <a:p>
          <a:endParaRPr lang="en-US"/>
        </a:p>
      </dgm:t>
    </dgm:pt>
    <dgm:pt modelId="{07A5913B-DB6E-7045-9081-5D42DD33DF01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 smtClean="0"/>
            <a:t>Calculate partial charges</a:t>
          </a:r>
          <a:endParaRPr lang="en-US" b="1" dirty="0"/>
        </a:p>
      </dgm:t>
    </dgm:pt>
    <dgm:pt modelId="{C6C15D72-91C3-624B-B310-3C86C8FF106C}" type="parTrans" cxnId="{E75E525E-A334-C740-96B6-7574A77FE679}">
      <dgm:prSet/>
      <dgm:spPr/>
      <dgm:t>
        <a:bodyPr/>
        <a:lstStyle/>
        <a:p>
          <a:endParaRPr lang="en-US"/>
        </a:p>
      </dgm:t>
    </dgm:pt>
    <dgm:pt modelId="{7E8EAF71-BC1E-E549-B0A8-BDAB477E6045}" type="sibTrans" cxnId="{E75E525E-A334-C740-96B6-7574A77FE679}">
      <dgm:prSet/>
      <dgm:spPr/>
      <dgm:t>
        <a:bodyPr/>
        <a:lstStyle/>
        <a:p>
          <a:endParaRPr lang="en-US"/>
        </a:p>
      </dgm:t>
    </dgm:pt>
    <dgm:pt modelId="{CF5A7B84-CA47-8D4C-B189-9AC22E1D9BF2}">
      <dgm:prSet/>
      <dgm:spPr>
        <a:solidFill>
          <a:srgbClr val="0000FF"/>
        </a:solidFill>
      </dgm:spPr>
      <dgm:t>
        <a:bodyPr/>
        <a:lstStyle/>
        <a:p>
          <a:r>
            <a:rPr lang="en-US" b="1" dirty="0" smtClean="0"/>
            <a:t>Check for missing force field parameters</a:t>
          </a:r>
          <a:endParaRPr lang="en-US" b="1" dirty="0"/>
        </a:p>
      </dgm:t>
    </dgm:pt>
    <dgm:pt modelId="{B3918A76-4B06-244A-AD4B-13A49464688D}" type="parTrans" cxnId="{41078554-AD22-344D-BC43-6757B05E208B}">
      <dgm:prSet/>
      <dgm:spPr/>
      <dgm:t>
        <a:bodyPr/>
        <a:lstStyle/>
        <a:p>
          <a:endParaRPr lang="en-US"/>
        </a:p>
      </dgm:t>
    </dgm:pt>
    <dgm:pt modelId="{FCB65C68-28D6-E948-93D8-CB23845122FE}" type="sibTrans" cxnId="{41078554-AD22-344D-BC43-6757B05E208B}">
      <dgm:prSet/>
      <dgm:spPr/>
      <dgm:t>
        <a:bodyPr/>
        <a:lstStyle/>
        <a:p>
          <a:endParaRPr lang="en-US"/>
        </a:p>
      </dgm:t>
    </dgm:pt>
    <dgm:pt modelId="{2BA86AA2-C57E-164C-98AA-B8E5FEDD9699}" type="pres">
      <dgm:prSet presAssocID="{29A84C82-F7FF-914B-97EF-33B9D31E76A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C182EF-70C2-F14B-9718-0868756C3AB8}" type="pres">
      <dgm:prSet presAssocID="{29A84C82-F7FF-914B-97EF-33B9D31E76A8}" presName="dummyMaxCanvas" presStyleCnt="0">
        <dgm:presLayoutVars/>
      </dgm:prSet>
      <dgm:spPr/>
    </dgm:pt>
    <dgm:pt modelId="{F649F64C-BC69-774B-ABBB-8CD571ED2F18}" type="pres">
      <dgm:prSet presAssocID="{29A84C82-F7FF-914B-97EF-33B9D31E76A8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AF547D-23C8-7541-B7B7-7D73A605D71E}" type="pres">
      <dgm:prSet presAssocID="{29A84C82-F7FF-914B-97EF-33B9D31E76A8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D6303D-9CB9-4E4E-AC94-4E416DEDC793}" type="pres">
      <dgm:prSet presAssocID="{29A84C82-F7FF-914B-97EF-33B9D31E76A8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26E31-F8BD-6B45-9933-83AA29087FB3}" type="pres">
      <dgm:prSet presAssocID="{29A84C82-F7FF-914B-97EF-33B9D31E76A8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8A7E1-D04B-CA4F-BF3A-4C8637B51B3B}" type="pres">
      <dgm:prSet presAssocID="{29A84C82-F7FF-914B-97EF-33B9D31E76A8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4FB697-57E3-8F4A-9764-F5651019520A}" type="pres">
      <dgm:prSet presAssocID="{29A84C82-F7FF-914B-97EF-33B9D31E76A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F3FCED-1237-E846-B8A8-2EBB11397908}" type="pres">
      <dgm:prSet presAssocID="{29A84C82-F7FF-914B-97EF-33B9D31E76A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7733F-F59F-644C-9D3C-A31FCCE276BB}" type="pres">
      <dgm:prSet presAssocID="{29A84C82-F7FF-914B-97EF-33B9D31E76A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4E765-78B9-2C4A-852F-342339D31468}" type="pres">
      <dgm:prSet presAssocID="{29A84C82-F7FF-914B-97EF-33B9D31E76A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F3FE8-0A33-244B-BC95-4B568FCA3307}" type="pres">
      <dgm:prSet presAssocID="{29A84C82-F7FF-914B-97EF-33B9D31E76A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B58F22-C5F6-3545-AEA3-A64E1F9D3CDE}" type="pres">
      <dgm:prSet presAssocID="{29A84C82-F7FF-914B-97EF-33B9D31E76A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5E525E-A334-C740-96B6-7574A77FE679}" srcId="{29A84C82-F7FF-914B-97EF-33B9D31E76A8}" destId="{07A5913B-DB6E-7045-9081-5D42DD33DF01}" srcOrd="2" destOrd="0" parTransId="{C6C15D72-91C3-624B-B310-3C86C8FF106C}" sibTransId="{7E8EAF71-BC1E-E549-B0A8-BDAB477E6045}"/>
    <dgm:cxn modelId="{CE9EF105-FFBC-8640-97DB-3220ECCEF856}" type="presOf" srcId="{CF5A7B84-CA47-8D4C-B189-9AC22E1D9BF2}" destId="{99B58F22-C5F6-3545-AEA3-A64E1F9D3CDE}" srcOrd="1" destOrd="0" presId="urn:microsoft.com/office/officeart/2005/8/layout/vProcess5"/>
    <dgm:cxn modelId="{3E3BC1F5-5A6B-A549-B0E8-DD6D463499F9}" type="presOf" srcId="{7DACEFBC-B8D5-524F-8486-519E00E75DF0}" destId="{5A74E765-78B9-2C4A-852F-342339D31468}" srcOrd="1" destOrd="0" presId="urn:microsoft.com/office/officeart/2005/8/layout/vProcess5"/>
    <dgm:cxn modelId="{77ABFCF0-65FE-004D-8E23-75F76B6B0899}" type="presOf" srcId="{7E8EAF71-BC1E-E549-B0A8-BDAB477E6045}" destId="{7DF3FCED-1237-E846-B8A8-2EBB11397908}" srcOrd="0" destOrd="0" presId="urn:microsoft.com/office/officeart/2005/8/layout/vProcess5"/>
    <dgm:cxn modelId="{7741D6DF-B71B-5A46-87D6-5044C3FE2EF0}" type="presOf" srcId="{7DACEFBC-B8D5-524F-8486-519E00E75DF0}" destId="{EAAF547D-23C8-7541-B7B7-7D73A605D71E}" srcOrd="0" destOrd="0" presId="urn:microsoft.com/office/officeart/2005/8/layout/vProcess5"/>
    <dgm:cxn modelId="{123CC456-9C5A-F84F-AADF-1A2C78391FD4}" type="presOf" srcId="{B05B762E-611C-F648-BA92-8BAD1E219BC3}" destId="{2F4FB697-57E3-8F4A-9764-F5651019520A}" srcOrd="0" destOrd="0" presId="urn:microsoft.com/office/officeart/2005/8/layout/vProcess5"/>
    <dgm:cxn modelId="{B585E067-D116-5940-B2B1-CEE60C564062}" srcId="{29A84C82-F7FF-914B-97EF-33B9D31E76A8}" destId="{7DACEFBC-B8D5-524F-8486-519E00E75DF0}" srcOrd="1" destOrd="0" parTransId="{32EA73E9-34B1-E84D-BE1C-7E794ABC0593}" sibTransId="{B05B762E-611C-F648-BA92-8BAD1E219BC3}"/>
    <dgm:cxn modelId="{41078554-AD22-344D-BC43-6757B05E208B}" srcId="{29A84C82-F7FF-914B-97EF-33B9D31E76A8}" destId="{CF5A7B84-CA47-8D4C-B189-9AC22E1D9BF2}" srcOrd="3" destOrd="0" parTransId="{B3918A76-4B06-244A-AD4B-13A49464688D}" sibTransId="{FCB65C68-28D6-E948-93D8-CB23845122FE}"/>
    <dgm:cxn modelId="{0C02E976-46FB-B944-A0BA-B0122037BDDB}" type="presOf" srcId="{B77E5284-CE48-7B48-80C2-CB035BD07C66}" destId="{5F17733F-F59F-644C-9D3C-A31FCCE276BB}" srcOrd="1" destOrd="0" presId="urn:microsoft.com/office/officeart/2005/8/layout/vProcess5"/>
    <dgm:cxn modelId="{AD345931-FA39-0049-A7AF-4B3E4BB1A8E8}" type="presOf" srcId="{85BEB358-E18E-7A43-8AB1-FD35608E2520}" destId="{B938A7E1-D04B-CA4F-BF3A-4C8637B51B3B}" srcOrd="0" destOrd="0" presId="urn:microsoft.com/office/officeart/2005/8/layout/vProcess5"/>
    <dgm:cxn modelId="{1BE3484B-9572-D74A-9493-B972C80B4B65}" type="presOf" srcId="{07A5913B-DB6E-7045-9081-5D42DD33DF01}" destId="{42D6303D-9CB9-4E4E-AC94-4E416DEDC793}" srcOrd="0" destOrd="0" presId="urn:microsoft.com/office/officeart/2005/8/layout/vProcess5"/>
    <dgm:cxn modelId="{A9CA390E-6098-7A48-A5C9-7E16238DE5F8}" type="presOf" srcId="{B77E5284-CE48-7B48-80C2-CB035BD07C66}" destId="{F649F64C-BC69-774B-ABBB-8CD571ED2F18}" srcOrd="0" destOrd="0" presId="urn:microsoft.com/office/officeart/2005/8/layout/vProcess5"/>
    <dgm:cxn modelId="{170DCFEB-3FF8-2E45-8905-4706AE67CE80}" srcId="{29A84C82-F7FF-914B-97EF-33B9D31E76A8}" destId="{B77E5284-CE48-7B48-80C2-CB035BD07C66}" srcOrd="0" destOrd="0" parTransId="{C929A293-2874-224E-A923-5C9487392C40}" sibTransId="{85BEB358-E18E-7A43-8AB1-FD35608E2520}"/>
    <dgm:cxn modelId="{700BD58E-76D2-A845-B4C9-20274EAD7DB5}" type="presOf" srcId="{CF5A7B84-CA47-8D4C-B189-9AC22E1D9BF2}" destId="{74826E31-F8BD-6B45-9933-83AA29087FB3}" srcOrd="0" destOrd="0" presId="urn:microsoft.com/office/officeart/2005/8/layout/vProcess5"/>
    <dgm:cxn modelId="{81B35CAF-90BC-AE44-B2C0-E86441B743D7}" type="presOf" srcId="{07A5913B-DB6E-7045-9081-5D42DD33DF01}" destId="{49CF3FE8-0A33-244B-BC95-4B568FCA3307}" srcOrd="1" destOrd="0" presId="urn:microsoft.com/office/officeart/2005/8/layout/vProcess5"/>
    <dgm:cxn modelId="{3B00F254-8AF2-E249-89BA-82A3E9C6E81C}" type="presOf" srcId="{29A84C82-F7FF-914B-97EF-33B9D31E76A8}" destId="{2BA86AA2-C57E-164C-98AA-B8E5FEDD9699}" srcOrd="0" destOrd="0" presId="urn:microsoft.com/office/officeart/2005/8/layout/vProcess5"/>
    <dgm:cxn modelId="{BE05638A-428B-204D-AAF4-7D755EB715A9}" type="presParOf" srcId="{2BA86AA2-C57E-164C-98AA-B8E5FEDD9699}" destId="{5FC182EF-70C2-F14B-9718-0868756C3AB8}" srcOrd="0" destOrd="0" presId="urn:microsoft.com/office/officeart/2005/8/layout/vProcess5"/>
    <dgm:cxn modelId="{074DDAD4-20E7-AC42-8B98-F12540E35694}" type="presParOf" srcId="{2BA86AA2-C57E-164C-98AA-B8E5FEDD9699}" destId="{F649F64C-BC69-774B-ABBB-8CD571ED2F18}" srcOrd="1" destOrd="0" presId="urn:microsoft.com/office/officeart/2005/8/layout/vProcess5"/>
    <dgm:cxn modelId="{19AE2C87-8CE6-CB44-BC45-A53AAED06DB0}" type="presParOf" srcId="{2BA86AA2-C57E-164C-98AA-B8E5FEDD9699}" destId="{EAAF547D-23C8-7541-B7B7-7D73A605D71E}" srcOrd="2" destOrd="0" presId="urn:microsoft.com/office/officeart/2005/8/layout/vProcess5"/>
    <dgm:cxn modelId="{001EC5E9-A111-4547-A2D9-7E247B85A59E}" type="presParOf" srcId="{2BA86AA2-C57E-164C-98AA-B8E5FEDD9699}" destId="{42D6303D-9CB9-4E4E-AC94-4E416DEDC793}" srcOrd="3" destOrd="0" presId="urn:microsoft.com/office/officeart/2005/8/layout/vProcess5"/>
    <dgm:cxn modelId="{F1328AF1-00E3-6D41-B31A-C3CF6339DE54}" type="presParOf" srcId="{2BA86AA2-C57E-164C-98AA-B8E5FEDD9699}" destId="{74826E31-F8BD-6B45-9933-83AA29087FB3}" srcOrd="4" destOrd="0" presId="urn:microsoft.com/office/officeart/2005/8/layout/vProcess5"/>
    <dgm:cxn modelId="{2CF7BFCB-30C7-2B48-8968-B5D9880A9F5F}" type="presParOf" srcId="{2BA86AA2-C57E-164C-98AA-B8E5FEDD9699}" destId="{B938A7E1-D04B-CA4F-BF3A-4C8637B51B3B}" srcOrd="5" destOrd="0" presId="urn:microsoft.com/office/officeart/2005/8/layout/vProcess5"/>
    <dgm:cxn modelId="{F5BD5BCF-E6BA-5F45-A851-0014B996121C}" type="presParOf" srcId="{2BA86AA2-C57E-164C-98AA-B8E5FEDD9699}" destId="{2F4FB697-57E3-8F4A-9764-F5651019520A}" srcOrd="6" destOrd="0" presId="urn:microsoft.com/office/officeart/2005/8/layout/vProcess5"/>
    <dgm:cxn modelId="{096355B2-0A44-264C-8825-2ED01AAF862B}" type="presParOf" srcId="{2BA86AA2-C57E-164C-98AA-B8E5FEDD9699}" destId="{7DF3FCED-1237-E846-B8A8-2EBB11397908}" srcOrd="7" destOrd="0" presId="urn:microsoft.com/office/officeart/2005/8/layout/vProcess5"/>
    <dgm:cxn modelId="{6D2D546D-42DE-204C-AD45-74AE42AA6AB9}" type="presParOf" srcId="{2BA86AA2-C57E-164C-98AA-B8E5FEDD9699}" destId="{5F17733F-F59F-644C-9D3C-A31FCCE276BB}" srcOrd="8" destOrd="0" presId="urn:microsoft.com/office/officeart/2005/8/layout/vProcess5"/>
    <dgm:cxn modelId="{22CE96FD-506B-8941-B76A-15F33B64466B}" type="presParOf" srcId="{2BA86AA2-C57E-164C-98AA-B8E5FEDD9699}" destId="{5A74E765-78B9-2C4A-852F-342339D31468}" srcOrd="9" destOrd="0" presId="urn:microsoft.com/office/officeart/2005/8/layout/vProcess5"/>
    <dgm:cxn modelId="{E24C215E-AA49-F248-92A6-BE7038AA15C2}" type="presParOf" srcId="{2BA86AA2-C57E-164C-98AA-B8E5FEDD9699}" destId="{49CF3FE8-0A33-244B-BC95-4B568FCA3307}" srcOrd="10" destOrd="0" presId="urn:microsoft.com/office/officeart/2005/8/layout/vProcess5"/>
    <dgm:cxn modelId="{D3E0B248-2BA2-2841-8332-4A7A95D7471B}" type="presParOf" srcId="{2BA86AA2-C57E-164C-98AA-B8E5FEDD9699}" destId="{99B58F22-C5F6-3545-AEA3-A64E1F9D3CD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9F64C-BC69-774B-ABBB-8CD571ED2F18}">
      <dsp:nvSpPr>
        <dsp:cNvPr id="0" name=""/>
        <dsp:cNvSpPr/>
      </dsp:nvSpPr>
      <dsp:spPr>
        <a:xfrm>
          <a:off x="0" y="0"/>
          <a:ext cx="4876800" cy="894080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Define a topology</a:t>
          </a:r>
          <a:endParaRPr lang="en-US" sz="2300" b="1" kern="1200" dirty="0"/>
        </a:p>
      </dsp:txBody>
      <dsp:txXfrm>
        <a:off x="26187" y="26187"/>
        <a:ext cx="3836467" cy="841706"/>
      </dsp:txXfrm>
    </dsp:sp>
    <dsp:sp modelId="{EAAF547D-23C8-7541-B7B7-7D73A605D71E}">
      <dsp:nvSpPr>
        <dsp:cNvPr id="0" name=""/>
        <dsp:cNvSpPr/>
      </dsp:nvSpPr>
      <dsp:spPr>
        <a:xfrm>
          <a:off x="408432" y="1056640"/>
          <a:ext cx="4876800" cy="894080"/>
        </a:xfrm>
        <a:prstGeom prst="roundRect">
          <a:avLst>
            <a:gd name="adj" fmla="val 10000"/>
          </a:avLst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Select atom types</a:t>
          </a:r>
          <a:endParaRPr lang="en-US" sz="2300" b="1" kern="1200" dirty="0"/>
        </a:p>
      </dsp:txBody>
      <dsp:txXfrm>
        <a:off x="434619" y="1082827"/>
        <a:ext cx="3834841" cy="841706"/>
      </dsp:txXfrm>
    </dsp:sp>
    <dsp:sp modelId="{42D6303D-9CB9-4E4E-AC94-4E416DEDC793}">
      <dsp:nvSpPr>
        <dsp:cNvPr id="0" name=""/>
        <dsp:cNvSpPr/>
      </dsp:nvSpPr>
      <dsp:spPr>
        <a:xfrm>
          <a:off x="810768" y="2113280"/>
          <a:ext cx="4876800" cy="894080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Calculate partial charges</a:t>
          </a:r>
          <a:endParaRPr lang="en-US" sz="2300" b="1" kern="1200" dirty="0"/>
        </a:p>
      </dsp:txBody>
      <dsp:txXfrm>
        <a:off x="836955" y="2139467"/>
        <a:ext cx="3840937" cy="841706"/>
      </dsp:txXfrm>
    </dsp:sp>
    <dsp:sp modelId="{74826E31-F8BD-6B45-9933-83AA29087FB3}">
      <dsp:nvSpPr>
        <dsp:cNvPr id="0" name=""/>
        <dsp:cNvSpPr/>
      </dsp:nvSpPr>
      <dsp:spPr>
        <a:xfrm>
          <a:off x="1219200" y="3169919"/>
          <a:ext cx="4876800" cy="894080"/>
        </a:xfrm>
        <a:prstGeom prst="roundRect">
          <a:avLst>
            <a:gd name="adj" fmla="val 10000"/>
          </a:avLst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Check for missing force field parameters</a:t>
          </a:r>
          <a:endParaRPr lang="en-US" sz="2300" b="1" kern="1200" dirty="0"/>
        </a:p>
      </dsp:txBody>
      <dsp:txXfrm>
        <a:off x="1245387" y="3196106"/>
        <a:ext cx="3834841" cy="841706"/>
      </dsp:txXfrm>
    </dsp:sp>
    <dsp:sp modelId="{B938A7E1-D04B-CA4F-BF3A-4C8637B51B3B}">
      <dsp:nvSpPr>
        <dsp:cNvPr id="0" name=""/>
        <dsp:cNvSpPr/>
      </dsp:nvSpPr>
      <dsp:spPr>
        <a:xfrm>
          <a:off x="4295647" y="68478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4426406" y="684783"/>
        <a:ext cx="319634" cy="437317"/>
      </dsp:txXfrm>
    </dsp:sp>
    <dsp:sp modelId="{2F4FB697-57E3-8F4A-9764-F5651019520A}">
      <dsp:nvSpPr>
        <dsp:cNvPr id="0" name=""/>
        <dsp:cNvSpPr/>
      </dsp:nvSpPr>
      <dsp:spPr>
        <a:xfrm>
          <a:off x="4704080" y="174142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4834839" y="1741423"/>
        <a:ext cx="319634" cy="437317"/>
      </dsp:txXfrm>
    </dsp:sp>
    <dsp:sp modelId="{7DF3FCED-1237-E846-B8A8-2EBB11397908}">
      <dsp:nvSpPr>
        <dsp:cNvPr id="0" name=""/>
        <dsp:cNvSpPr/>
      </dsp:nvSpPr>
      <dsp:spPr>
        <a:xfrm>
          <a:off x="5106415" y="2798064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237174" y="2798064"/>
        <a:ext cx="319634" cy="437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838AC-3C6F-824D-871C-0298985A4303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0671-730E-4649-8659-25C4F51DB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71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838AC-3C6F-824D-871C-0298985A4303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0671-730E-4649-8659-25C4F51DB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838AC-3C6F-824D-871C-0298985A4303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0671-730E-4649-8659-25C4F51DB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2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838AC-3C6F-824D-871C-0298985A4303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0671-730E-4649-8659-25C4F51DB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6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838AC-3C6F-824D-871C-0298985A4303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0671-730E-4649-8659-25C4F51DB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2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838AC-3C6F-824D-871C-0298985A4303}" type="datetimeFigureOut">
              <a:rPr lang="en-US" smtClean="0"/>
              <a:t>10/6/14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0671-730E-4649-8659-25C4F51DB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838AC-3C6F-824D-871C-0298985A4303}" type="datetimeFigureOut">
              <a:rPr lang="en-US" smtClean="0"/>
              <a:t>10/6/14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0671-730E-4649-8659-25C4F51DB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8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838AC-3C6F-824D-871C-0298985A4303}" type="datetimeFigureOut">
              <a:rPr lang="en-US" smtClean="0"/>
              <a:t>10/6/14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0671-730E-4649-8659-25C4F51DB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838AC-3C6F-824D-871C-0298985A4303}" type="datetimeFigureOut">
              <a:rPr lang="en-US" smtClean="0"/>
              <a:t>10/6/14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0671-730E-4649-8659-25C4F51DB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74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838AC-3C6F-824D-871C-0298985A4303}" type="datetimeFigureOut">
              <a:rPr lang="en-US" smtClean="0"/>
              <a:t>10/6/14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0671-730E-4649-8659-25C4F51DB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08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838AC-3C6F-824D-871C-0298985A4303}" type="datetimeFigureOut">
              <a:rPr lang="en-US" smtClean="0"/>
              <a:t>10/6/14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0671-730E-4649-8659-25C4F51DB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8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838AC-3C6F-824D-871C-0298985A4303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90671-730E-4649-8659-25C4F51DB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1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.emf"/><Relationship Id="rId5" Type="http://schemas.openxmlformats.org/officeDocument/2006/relationships/image" Target="../media/image7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oleObject" Target="../embeddings/oleObject1.bin"/><Relationship Id="rId9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.emf"/><Relationship Id="rId5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3426"/>
            <a:ext cx="7772400" cy="1470025"/>
          </a:xfrm>
        </p:spPr>
        <p:txBody>
          <a:bodyPr/>
          <a:lstStyle/>
          <a:p>
            <a:r>
              <a:rPr lang="en-US" dirty="0" smtClean="0"/>
              <a:t>Dealing with Non-standard Residues in AMBER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869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305"/>
            <a:ext cx="8229600" cy="1143000"/>
          </a:xfrm>
        </p:spPr>
        <p:txBody>
          <a:bodyPr/>
          <a:lstStyle/>
          <a:p>
            <a:r>
              <a:rPr lang="en-US" dirty="0" smtClean="0"/>
              <a:t>Build a Library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000" dirty="0"/>
              <a:t>!!index array </a:t>
            </a:r>
            <a:r>
              <a:rPr lang="en-US" sz="2000" dirty="0" err="1"/>
              <a:t>str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"MOL"</a:t>
            </a:r>
          </a:p>
          <a:p>
            <a:pPr marL="0" indent="0">
              <a:buNone/>
            </a:pPr>
            <a:r>
              <a:rPr lang="en-US" sz="2000" dirty="0"/>
              <a:t>!</a:t>
            </a:r>
            <a:r>
              <a:rPr lang="en-US" sz="2000" dirty="0" err="1"/>
              <a:t>entry.MOL.unit.atoms</a:t>
            </a:r>
            <a:r>
              <a:rPr lang="en-US" sz="2000" dirty="0"/>
              <a:t> table  </a:t>
            </a:r>
            <a:r>
              <a:rPr lang="en-US" sz="2000" dirty="0" err="1"/>
              <a:t>str</a:t>
            </a:r>
            <a:r>
              <a:rPr lang="en-US" sz="2000" dirty="0"/>
              <a:t> name  </a:t>
            </a:r>
            <a:r>
              <a:rPr lang="en-US" sz="2000" dirty="0" err="1"/>
              <a:t>str</a:t>
            </a:r>
            <a:r>
              <a:rPr lang="en-US" sz="2000" dirty="0"/>
              <a:t> type  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typex</a:t>
            </a:r>
            <a:r>
              <a:rPr lang="en-US" sz="2000" dirty="0"/>
              <a:t>  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resx</a:t>
            </a:r>
            <a:r>
              <a:rPr lang="en-US" sz="2000" dirty="0"/>
              <a:t>  </a:t>
            </a:r>
            <a:r>
              <a:rPr lang="en-US" sz="2000" dirty="0" err="1"/>
              <a:t>int</a:t>
            </a:r>
            <a:r>
              <a:rPr lang="en-US" sz="2000" dirty="0"/>
              <a:t> flags  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seq</a:t>
            </a:r>
            <a:r>
              <a:rPr lang="en-US" sz="2000" dirty="0"/>
              <a:t>  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elmnt</a:t>
            </a:r>
            <a:r>
              <a:rPr lang="en-US" sz="2000" dirty="0"/>
              <a:t>  </a:t>
            </a:r>
            <a:r>
              <a:rPr lang="en-US" sz="2000" dirty="0" err="1"/>
              <a:t>dbl</a:t>
            </a:r>
            <a:r>
              <a:rPr lang="en-US" sz="2000" dirty="0"/>
              <a:t> </a:t>
            </a:r>
            <a:r>
              <a:rPr lang="en-US" sz="2000" dirty="0" err="1"/>
              <a:t>chg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"C1" "</a:t>
            </a:r>
            <a:r>
              <a:rPr lang="en-US" sz="2000" dirty="0" err="1"/>
              <a:t>ca</a:t>
            </a:r>
            <a:r>
              <a:rPr lang="en-US" sz="2000" dirty="0"/>
              <a:t>" 0 1 131072 1 6 -0.080300</a:t>
            </a:r>
          </a:p>
          <a:p>
            <a:pPr marL="0" indent="0">
              <a:buNone/>
            </a:pPr>
            <a:r>
              <a:rPr lang="en-US" sz="2000" dirty="0"/>
              <a:t> "C2" "</a:t>
            </a:r>
            <a:r>
              <a:rPr lang="en-US" sz="2000" dirty="0" err="1"/>
              <a:t>ca</a:t>
            </a:r>
            <a:r>
              <a:rPr lang="en-US" sz="2000" dirty="0"/>
              <a:t>" 0 1 131072 2 6 -0.096000</a:t>
            </a:r>
          </a:p>
          <a:p>
            <a:pPr marL="0" indent="0">
              <a:buNone/>
            </a:pPr>
            <a:r>
              <a:rPr lang="en-US" sz="2000" dirty="0"/>
              <a:t> "C3" "</a:t>
            </a:r>
            <a:r>
              <a:rPr lang="en-US" sz="2000" dirty="0" err="1"/>
              <a:t>ca</a:t>
            </a:r>
            <a:r>
              <a:rPr lang="en-US" sz="2000" dirty="0"/>
              <a:t>" 0 1 131072 3 6 -0.131000</a:t>
            </a:r>
          </a:p>
          <a:p>
            <a:pPr marL="0" indent="0">
              <a:buNone/>
            </a:pPr>
            <a:r>
              <a:rPr lang="en-US" sz="2000" dirty="0"/>
              <a:t> "C4" "</a:t>
            </a:r>
            <a:r>
              <a:rPr lang="en-US" sz="2000" dirty="0" err="1"/>
              <a:t>ca</a:t>
            </a:r>
            <a:r>
              <a:rPr lang="en-US" sz="2000" dirty="0"/>
              <a:t>" 0 1 131072 4 6 -0.122000</a:t>
            </a:r>
          </a:p>
          <a:p>
            <a:pPr marL="0" indent="0">
              <a:buNone/>
            </a:pPr>
            <a:r>
              <a:rPr lang="en-US" sz="2000" dirty="0"/>
              <a:t> "C5" "</a:t>
            </a:r>
            <a:r>
              <a:rPr lang="en-US" sz="2000" dirty="0" err="1"/>
              <a:t>ca</a:t>
            </a:r>
            <a:r>
              <a:rPr lang="en-US" sz="2000" dirty="0"/>
              <a:t>" 0 1 131072 5 6 -0.126000</a:t>
            </a:r>
          </a:p>
          <a:p>
            <a:pPr marL="0" indent="0">
              <a:buNone/>
            </a:pPr>
            <a:r>
              <a:rPr lang="en-US" sz="2000" dirty="0"/>
              <a:t> "C6" "</a:t>
            </a:r>
            <a:r>
              <a:rPr lang="en-US" sz="2000" dirty="0" err="1"/>
              <a:t>ca</a:t>
            </a:r>
            <a:r>
              <a:rPr lang="en-US" sz="2000" dirty="0"/>
              <a:t>" 0 1 131072 6 6 0.015400</a:t>
            </a:r>
          </a:p>
          <a:p>
            <a:pPr marL="0" indent="0">
              <a:buNone/>
            </a:pPr>
            <a:r>
              <a:rPr lang="en-US" sz="2000" dirty="0"/>
              <a:t> "C7" "c3" 0 1 131072 7 6 0.174700</a:t>
            </a:r>
          </a:p>
          <a:p>
            <a:pPr marL="0" indent="0">
              <a:buNone/>
            </a:pPr>
            <a:r>
              <a:rPr lang="en-US" sz="2000" dirty="0"/>
              <a:t> "O8" "oh" 0 1 131072 8 8 -0.600800</a:t>
            </a:r>
          </a:p>
          <a:p>
            <a:pPr marL="0" indent="0">
              <a:buNone/>
            </a:pPr>
            <a:r>
              <a:rPr lang="en-US" sz="2000" dirty="0"/>
              <a:t> "Cl9" "cl" 0 1 131072 9 6 -0.102400</a:t>
            </a:r>
          </a:p>
          <a:p>
            <a:pPr marL="0" indent="0">
              <a:buNone/>
            </a:pPr>
            <a:r>
              <a:rPr lang="en-US" sz="2000" dirty="0"/>
              <a:t> "H10" "ha" 0 1 131072 10 1 0.160000</a:t>
            </a:r>
          </a:p>
          <a:p>
            <a:pPr marL="0" indent="0">
              <a:buNone/>
            </a:pPr>
            <a:r>
              <a:rPr lang="en-US" sz="2000" dirty="0"/>
              <a:t> "H11" "ha" 0 1 131072 11 1 0.137000</a:t>
            </a:r>
          </a:p>
          <a:p>
            <a:pPr marL="0" indent="0">
              <a:buNone/>
            </a:pPr>
            <a:r>
              <a:rPr lang="en-US" sz="2000" dirty="0"/>
              <a:t> "H12" "ha" 0 1 131072 12 1 0.136000</a:t>
            </a:r>
          </a:p>
          <a:p>
            <a:pPr marL="0" indent="0">
              <a:buNone/>
            </a:pPr>
            <a:r>
              <a:rPr lang="en-US" sz="2000" dirty="0"/>
              <a:t> "H13" "ha" 0 1 131072 13 1 0.146000</a:t>
            </a:r>
          </a:p>
          <a:p>
            <a:pPr marL="0" indent="0">
              <a:buNone/>
            </a:pPr>
            <a:r>
              <a:rPr lang="en-US" sz="2000" dirty="0"/>
              <a:t> "H14" "h1" 0 1 131072 14 1 0.041700</a:t>
            </a:r>
          </a:p>
          <a:p>
            <a:pPr marL="0" indent="0">
              <a:buNone/>
            </a:pPr>
            <a:r>
              <a:rPr lang="en-US" sz="2000" dirty="0"/>
              <a:t> "H15" "h1" 0 1 131072 15 1 0.041700</a:t>
            </a:r>
          </a:p>
          <a:p>
            <a:pPr marL="0" indent="0">
              <a:buNone/>
            </a:pPr>
            <a:r>
              <a:rPr lang="en-US" sz="2000" dirty="0"/>
              <a:t> "H16" "ho" 0 1 131072 16 1 0.406000</a:t>
            </a: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525202"/>
              </p:ext>
            </p:extLst>
          </p:nvPr>
        </p:nvGraphicFramePr>
        <p:xfrm>
          <a:off x="4720696" y="2514600"/>
          <a:ext cx="1046162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CS ChemDraw Drawing" r:id="rId3" imgW="914400" imgH="1295400" progId="ChemDraw.Document.6.0">
                  <p:embed/>
                </p:oleObj>
              </mc:Choice>
              <mc:Fallback>
                <p:oleObj name="CS ChemDraw Drawing" r:id="rId3" imgW="914400" imgH="12954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0696" y="2514600"/>
                        <a:ext cx="1046162" cy="149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3851275" y="3213100"/>
            <a:ext cx="5032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3858683" y="3365500"/>
            <a:ext cx="5032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0857" y="2458161"/>
            <a:ext cx="2982031" cy="1723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#</a:t>
            </a:r>
            <a:r>
              <a:rPr lang="en-US" sz="1400" dirty="0" smtClean="0">
                <a:latin typeface="Courier"/>
                <a:cs typeface="Courier"/>
              </a:rPr>
              <a:t>create LIB file</a:t>
            </a:r>
          </a:p>
          <a:p>
            <a:r>
              <a:rPr lang="en-US" sz="1400" dirty="0">
                <a:latin typeface="Courier"/>
                <a:cs typeface="Courier"/>
              </a:rPr>
              <a:t>source </a:t>
            </a:r>
            <a:r>
              <a:rPr lang="en-US" sz="1400" dirty="0" err="1">
                <a:latin typeface="Courier"/>
                <a:cs typeface="Courier"/>
              </a:rPr>
              <a:t>leaprc.gaff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MOL=loadmol2 BCL.mol2</a:t>
            </a:r>
          </a:p>
          <a:p>
            <a:r>
              <a:rPr lang="en-US" sz="1400" dirty="0" err="1">
                <a:latin typeface="Courier"/>
                <a:cs typeface="Courier"/>
              </a:rPr>
              <a:t>loadamberparams</a:t>
            </a:r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dirty="0" err="1">
                <a:latin typeface="Courier"/>
                <a:cs typeface="Courier"/>
              </a:rPr>
              <a:t>BCL.frcmod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b="1" dirty="0" err="1">
                <a:latin typeface="Courier"/>
                <a:cs typeface="Courier"/>
              </a:rPr>
              <a:t>saveoff</a:t>
            </a:r>
            <a:r>
              <a:rPr lang="en-US" sz="1400" b="1" dirty="0">
                <a:latin typeface="Courier"/>
                <a:cs typeface="Courier"/>
              </a:rPr>
              <a:t> MOL </a:t>
            </a:r>
            <a:r>
              <a:rPr lang="en-US" sz="1400" b="1" dirty="0" err="1" smtClean="0">
                <a:latin typeface="Courier"/>
                <a:cs typeface="Courier"/>
              </a:rPr>
              <a:t>MOL.lib</a:t>
            </a:r>
            <a:endParaRPr lang="en-US" sz="1400" b="1" dirty="0" smtClean="0">
              <a:latin typeface="Courier"/>
              <a:cs typeface="Courier"/>
            </a:endParaRPr>
          </a:p>
          <a:p>
            <a:r>
              <a:rPr lang="en-US" sz="1400" dirty="0" smtClean="0">
                <a:latin typeface="Courier"/>
                <a:cs typeface="Courier"/>
              </a:rPr>
              <a:t>Check MOL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1329" y="4451069"/>
            <a:ext cx="2659239" cy="15955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6266" y="5723446"/>
            <a:ext cx="4893733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Completely defines a molecule in AMBER terms: atom types, charges, default geometries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101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Non-Standard Residues in Protein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475" y="1535113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" y="2005542"/>
            <a:ext cx="4040188" cy="3951288"/>
          </a:xfrm>
        </p:spPr>
        <p:txBody>
          <a:bodyPr/>
          <a:lstStyle/>
          <a:p>
            <a:r>
              <a:rPr lang="en-US" dirty="0" err="1" smtClean="0"/>
              <a:t>Plastocyanin</a:t>
            </a:r>
            <a:r>
              <a:rPr lang="en-US" dirty="0" smtClean="0"/>
              <a:t> (1PLC.pdb)</a:t>
            </a:r>
          </a:p>
          <a:p>
            <a:pPr lvl="1"/>
            <a:r>
              <a:rPr lang="en-US" dirty="0" smtClean="0"/>
              <a:t>Involved in electron transfer</a:t>
            </a:r>
          </a:p>
          <a:p>
            <a:r>
              <a:rPr lang="en-US" dirty="0" smtClean="0"/>
              <a:t>Cu</a:t>
            </a:r>
            <a:r>
              <a:rPr lang="en-US" baseline="30000" dirty="0" smtClean="0"/>
              <a:t>+</a:t>
            </a:r>
            <a:r>
              <a:rPr lang="en-US" dirty="0"/>
              <a:t> </a:t>
            </a:r>
            <a:r>
              <a:rPr lang="en-US" dirty="0" smtClean="0"/>
              <a:t>is coordinated by HIS, CYS, MET</a:t>
            </a:r>
          </a:p>
          <a:p>
            <a:pPr lvl="1"/>
            <a:r>
              <a:rPr lang="en-US" dirty="0" smtClean="0"/>
              <a:t>Assuming no change in AA bound to the Cu</a:t>
            </a:r>
            <a:r>
              <a:rPr lang="en-US" baseline="30000" dirty="0" smtClean="0"/>
              <a:t>+</a:t>
            </a:r>
            <a:r>
              <a:rPr lang="en-US" dirty="0" smtClean="0"/>
              <a:t> ion</a:t>
            </a:r>
          </a:p>
          <a:p>
            <a:pPr lvl="1"/>
            <a:r>
              <a:rPr lang="en-US" dirty="0" smtClean="0"/>
              <a:t>Cu</a:t>
            </a:r>
            <a:r>
              <a:rPr lang="en-US" baseline="30000" dirty="0" smtClean="0"/>
              <a:t>+</a:t>
            </a:r>
            <a:r>
              <a:rPr lang="en-US" dirty="0" smtClean="0"/>
              <a:t>, single fixed charged</a:t>
            </a:r>
            <a:endParaRPr lang="en-US" dirty="0"/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557338"/>
            <a:ext cx="4410075" cy="426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263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the PDB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4803" y="1535113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To Do List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69334" y="2174875"/>
            <a:ext cx="5012267" cy="3951288"/>
          </a:xfrm>
        </p:spPr>
        <p:txBody>
          <a:bodyPr/>
          <a:lstStyle/>
          <a:p>
            <a:r>
              <a:rPr lang="en-US" dirty="0" smtClean="0"/>
              <a:t>Resolve alternate </a:t>
            </a:r>
            <a:r>
              <a:rPr lang="en-US" dirty="0"/>
              <a:t>c</a:t>
            </a:r>
            <a:r>
              <a:rPr lang="en-US" dirty="0" smtClean="0"/>
              <a:t>onformations</a:t>
            </a:r>
          </a:p>
          <a:p>
            <a:pPr lvl="1"/>
            <a:r>
              <a:rPr lang="en-US" dirty="0" smtClean="0"/>
              <a:t>ALYS</a:t>
            </a:r>
          </a:p>
          <a:p>
            <a:pPr lvl="1"/>
            <a:r>
              <a:rPr lang="en-US" dirty="0" smtClean="0"/>
              <a:t>BLYS</a:t>
            </a:r>
          </a:p>
          <a:p>
            <a:pPr lvl="2"/>
            <a:r>
              <a:rPr lang="en-US" dirty="0" smtClean="0"/>
              <a:t>By default </a:t>
            </a:r>
            <a:r>
              <a:rPr lang="en-US" dirty="0" err="1" smtClean="0"/>
              <a:t>LEaP</a:t>
            </a:r>
            <a:r>
              <a:rPr lang="en-US" dirty="0" smtClean="0"/>
              <a:t> only uses the “A” conformations</a:t>
            </a:r>
          </a:p>
          <a:p>
            <a:r>
              <a:rPr lang="en-US" dirty="0" smtClean="0"/>
              <a:t>Rename residues bound to Cu</a:t>
            </a:r>
            <a:r>
              <a:rPr lang="en-US" baseline="30000" dirty="0" smtClean="0"/>
              <a:t>+</a:t>
            </a:r>
            <a:endParaRPr lang="en-US" dirty="0" smtClean="0"/>
          </a:p>
          <a:p>
            <a:pPr lvl="1"/>
            <a:r>
              <a:rPr lang="en-US" dirty="0" smtClean="0"/>
              <a:t>HIS </a:t>
            </a:r>
            <a:r>
              <a:rPr lang="en-US" dirty="0" smtClean="0">
                <a:sym typeface="Wingdings"/>
              </a:rPr>
              <a:t> HIE </a:t>
            </a:r>
          </a:p>
          <a:p>
            <a:pPr lvl="2"/>
            <a:r>
              <a:rPr lang="en-US" dirty="0" smtClean="0">
                <a:sym typeface="Wingdings"/>
              </a:rPr>
              <a:t>Proton placed on epsilon nitrogen</a:t>
            </a:r>
          </a:p>
          <a:p>
            <a:pPr lvl="1"/>
            <a:r>
              <a:rPr lang="en-US" dirty="0" smtClean="0">
                <a:sym typeface="Wingdings"/>
              </a:rPr>
              <a:t>CYS  CYM</a:t>
            </a:r>
          </a:p>
          <a:p>
            <a:pPr lvl="2"/>
            <a:r>
              <a:rPr lang="en-US" dirty="0" smtClean="0">
                <a:sym typeface="Wingdings"/>
              </a:rPr>
              <a:t>Deprotonated form CYS</a:t>
            </a:r>
            <a:endParaRPr lang="en-US" dirty="0"/>
          </a:p>
        </p:txBody>
      </p:sp>
      <p:pic>
        <p:nvPicPr>
          <p:cNvPr id="9" name="Picture 8" descr="Screen Shot 2014-06-02 at 11.37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261" y="3183455"/>
            <a:ext cx="4326074" cy="2616200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4" y="1806040"/>
            <a:ext cx="446722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870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4000" dirty="0" err="1">
                <a:latin typeface="Times New Roman" charset="0"/>
                <a:cs typeface="+mj-cs"/>
              </a:rPr>
              <a:t>Build</a:t>
            </a:r>
            <a:r>
              <a:rPr lang="de-DE" sz="4000" dirty="0">
                <a:latin typeface="Times New Roman" charset="0"/>
                <a:cs typeface="+mj-cs"/>
              </a:rPr>
              <a:t> </a:t>
            </a:r>
            <a:r>
              <a:rPr lang="de-DE" sz="4000" dirty="0" err="1">
                <a:latin typeface="Times New Roman" charset="0"/>
                <a:cs typeface="+mj-cs"/>
              </a:rPr>
              <a:t>the</a:t>
            </a:r>
            <a:r>
              <a:rPr lang="de-DE" sz="4000" dirty="0">
                <a:latin typeface="Times New Roman" charset="0"/>
                <a:cs typeface="+mj-cs"/>
              </a:rPr>
              <a:t> </a:t>
            </a:r>
            <a:r>
              <a:rPr lang="de-DE" sz="4000" dirty="0" err="1">
                <a:latin typeface="Times New Roman" charset="0"/>
              </a:rPr>
              <a:t>C</a:t>
            </a:r>
            <a:r>
              <a:rPr lang="de-DE" sz="4000" dirty="0" err="1" smtClean="0">
                <a:latin typeface="Times New Roman" charset="0"/>
                <a:cs typeface="+mj-cs"/>
              </a:rPr>
              <a:t>opper</a:t>
            </a:r>
            <a:r>
              <a:rPr lang="de-DE" sz="4000" dirty="0" smtClean="0">
                <a:latin typeface="Times New Roman" charset="0"/>
                <a:cs typeface="+mj-cs"/>
              </a:rPr>
              <a:t> </a:t>
            </a:r>
            <a:r>
              <a:rPr lang="de-DE" sz="4000" dirty="0" err="1">
                <a:latin typeface="Times New Roman" charset="0"/>
              </a:rPr>
              <a:t>R</a:t>
            </a:r>
            <a:r>
              <a:rPr lang="de-DE" sz="4000" dirty="0" err="1" smtClean="0">
                <a:latin typeface="Times New Roman" charset="0"/>
                <a:cs typeface="+mj-cs"/>
              </a:rPr>
              <a:t>esidue</a:t>
            </a:r>
            <a:r>
              <a:rPr lang="de-DE" sz="4000" dirty="0" smtClean="0">
                <a:latin typeface="Times New Roman" charset="0"/>
                <a:cs typeface="+mj-cs"/>
              </a:rPr>
              <a:t> </a:t>
            </a:r>
            <a:r>
              <a:rPr lang="de-DE" sz="4000" dirty="0">
                <a:latin typeface="Times New Roman" charset="0"/>
              </a:rPr>
              <a:t>L</a:t>
            </a:r>
            <a:r>
              <a:rPr lang="de-DE" sz="4000" dirty="0" smtClean="0">
                <a:latin typeface="Times New Roman" charset="0"/>
                <a:cs typeface="+mj-cs"/>
              </a:rPr>
              <a:t>ibrary </a:t>
            </a:r>
            <a:endParaRPr lang="de-DE" sz="4000" dirty="0">
              <a:latin typeface="Times New Roman" charset="0"/>
              <a:cs typeface="+mj-cs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208963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e-DE" sz="1800" smtClean="0">
                <a:cs typeface="+mn-cs"/>
              </a:rPr>
              <a:t>copy the Cu into its own "pdb":</a:t>
            </a:r>
          </a:p>
          <a:p>
            <a:pPr eaLnBrk="1" hangingPunct="1">
              <a:defRPr/>
            </a:pPr>
            <a:endParaRPr lang="de-DE" sz="1800" smtClean="0">
              <a:cs typeface="+mn-cs"/>
            </a:endParaRPr>
          </a:p>
          <a:p>
            <a:pPr eaLnBrk="1" hangingPunct="1">
              <a:defRPr/>
            </a:pPr>
            <a:r>
              <a:rPr lang="de-DE" sz="1200" smtClean="0">
                <a:latin typeface="Courier New" charset="0"/>
                <a:cs typeface="+mn-cs"/>
              </a:rPr>
              <a:t>HETATM 1548 CU   CUA   100       7.050  34.960  18.716  1.00  8.78      1PLC1671</a:t>
            </a:r>
          </a:p>
          <a:p>
            <a:pPr eaLnBrk="1" hangingPunct="1">
              <a:defRPr/>
            </a:pPr>
            <a:endParaRPr lang="de-DE" sz="1800" smtClean="0">
              <a:cs typeface="+mn-cs"/>
            </a:endParaRPr>
          </a:p>
          <a:p>
            <a:pPr eaLnBrk="1" hangingPunct="1">
              <a:defRPr/>
            </a:pPr>
            <a:r>
              <a:rPr lang="de-DE" sz="1800" smtClean="0">
                <a:cs typeface="+mn-cs"/>
              </a:rPr>
              <a:t>Load the pdb into xleap and edit the single atom in it and save the unit as a library file:</a:t>
            </a:r>
            <a:endParaRPr lang="de-DE" sz="1800" smtClean="0">
              <a:latin typeface="Courier New" charset="0"/>
              <a:cs typeface="+mn-cs"/>
            </a:endParaRP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997200"/>
            <a:ext cx="322897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141663"/>
            <a:ext cx="603885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342" name="Oval 7"/>
          <p:cNvSpPr>
            <a:spLocks noChangeArrowheads="1"/>
          </p:cNvSpPr>
          <p:nvPr/>
        </p:nvSpPr>
        <p:spPr bwMode="auto">
          <a:xfrm>
            <a:off x="3708400" y="4149725"/>
            <a:ext cx="503238" cy="5032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3" name="Oval 8"/>
          <p:cNvSpPr>
            <a:spLocks noChangeArrowheads="1"/>
          </p:cNvSpPr>
          <p:nvPr/>
        </p:nvSpPr>
        <p:spPr bwMode="auto">
          <a:xfrm>
            <a:off x="4500563" y="4149725"/>
            <a:ext cx="503237" cy="5032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4" name="Oval 9"/>
          <p:cNvSpPr>
            <a:spLocks noChangeArrowheads="1"/>
          </p:cNvSpPr>
          <p:nvPr/>
        </p:nvSpPr>
        <p:spPr bwMode="auto">
          <a:xfrm>
            <a:off x="2339975" y="4797425"/>
            <a:ext cx="503238" cy="5032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4572000" y="5084763"/>
            <a:ext cx="4068763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e-DE" sz="2000" dirty="0" err="1" smtClean="0">
                <a:latin typeface="Courier New" charset="0"/>
                <a:cs typeface="+mn-cs"/>
              </a:rPr>
              <a:t>cua</a:t>
            </a:r>
            <a:r>
              <a:rPr lang="de-DE" sz="2000" dirty="0" smtClean="0">
                <a:latin typeface="Courier New" charset="0"/>
                <a:cs typeface="+mn-cs"/>
              </a:rPr>
              <a:t> = </a:t>
            </a:r>
            <a:r>
              <a:rPr lang="de-DE" sz="2000" dirty="0" err="1" smtClean="0">
                <a:latin typeface="Courier New" charset="0"/>
                <a:cs typeface="+mn-cs"/>
              </a:rPr>
              <a:t>loadpdb</a:t>
            </a:r>
            <a:r>
              <a:rPr lang="de-DE" sz="2000" dirty="0" smtClean="0">
                <a:latin typeface="Courier New" charset="0"/>
                <a:cs typeface="+mn-cs"/>
              </a:rPr>
              <a:t> </a:t>
            </a:r>
            <a:r>
              <a:rPr lang="de-DE" sz="2000" dirty="0" err="1" smtClean="0">
                <a:latin typeface="Courier New" charset="0"/>
                <a:cs typeface="+mn-cs"/>
              </a:rPr>
              <a:t>cu.pdb</a:t>
            </a:r>
            <a:endParaRPr lang="de-DE" sz="2000" dirty="0" smtClean="0">
              <a:latin typeface="Courier New" charset="0"/>
              <a:cs typeface="+mn-cs"/>
            </a:endParaRPr>
          </a:p>
          <a:p>
            <a:pPr eaLnBrk="1" hangingPunct="1">
              <a:defRPr/>
            </a:pPr>
            <a:r>
              <a:rPr lang="de-DE" sz="2000" dirty="0" err="1" smtClean="0">
                <a:latin typeface="Courier New" charset="0"/>
                <a:cs typeface="+mn-cs"/>
              </a:rPr>
              <a:t>edit</a:t>
            </a:r>
            <a:r>
              <a:rPr lang="de-DE" sz="2000" dirty="0" smtClean="0">
                <a:latin typeface="Courier New" charset="0"/>
                <a:cs typeface="+mn-cs"/>
              </a:rPr>
              <a:t> </a:t>
            </a:r>
            <a:r>
              <a:rPr lang="de-DE" sz="2000" dirty="0" err="1" smtClean="0">
                <a:latin typeface="Courier New" charset="0"/>
                <a:cs typeface="+mn-cs"/>
              </a:rPr>
              <a:t>cua</a:t>
            </a:r>
            <a:endParaRPr lang="de-DE" sz="2000" dirty="0" smtClean="0">
              <a:latin typeface="Courier New" charset="0"/>
              <a:cs typeface="+mn-cs"/>
            </a:endParaRPr>
          </a:p>
          <a:p>
            <a:pPr eaLnBrk="1" hangingPunct="1">
              <a:defRPr/>
            </a:pPr>
            <a:r>
              <a:rPr lang="de-DE" sz="2000" dirty="0" err="1" smtClean="0">
                <a:latin typeface="Courier New" charset="0"/>
                <a:cs typeface="+mn-cs"/>
              </a:rPr>
              <a:t>saveoff</a:t>
            </a:r>
            <a:r>
              <a:rPr lang="de-DE" sz="2000" dirty="0" smtClean="0">
                <a:latin typeface="Courier New" charset="0"/>
                <a:cs typeface="+mn-cs"/>
              </a:rPr>
              <a:t> </a:t>
            </a:r>
            <a:r>
              <a:rPr lang="de-DE" sz="2000" dirty="0" err="1" smtClean="0">
                <a:latin typeface="Courier New" charset="0"/>
                <a:cs typeface="+mn-cs"/>
              </a:rPr>
              <a:t>cua</a:t>
            </a:r>
            <a:r>
              <a:rPr lang="de-DE" sz="2000" dirty="0" smtClean="0">
                <a:latin typeface="Courier New" charset="0"/>
                <a:cs typeface="+mn-cs"/>
              </a:rPr>
              <a:t> </a:t>
            </a:r>
            <a:r>
              <a:rPr lang="de-DE" sz="2000" dirty="0" err="1" smtClean="0">
                <a:latin typeface="Courier New" charset="0"/>
                <a:cs typeface="+mn-cs"/>
              </a:rPr>
              <a:t>cua.lib</a:t>
            </a:r>
            <a:endParaRPr lang="de-DE" sz="2000" dirty="0" smtClean="0">
              <a:latin typeface="Courier New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7092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solidFill>
                  <a:srgbClr val="000000"/>
                </a:solidFill>
                <a:latin typeface="Times New Roman" charset="0"/>
                <a:cs typeface="+mj-cs"/>
              </a:rPr>
              <a:t>Check </a:t>
            </a:r>
            <a:r>
              <a:rPr lang="de-DE" dirty="0" err="1">
                <a:solidFill>
                  <a:srgbClr val="000000"/>
                </a:solidFill>
                <a:latin typeface="Times New Roman" charset="0"/>
                <a:cs typeface="+mj-cs"/>
              </a:rPr>
              <a:t>for</a:t>
            </a:r>
            <a:r>
              <a:rPr lang="de-DE" dirty="0">
                <a:solidFill>
                  <a:srgbClr val="000000"/>
                </a:solidFill>
                <a:latin typeface="Times New Roman" charset="0"/>
                <a:cs typeface="+mj-c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charset="0"/>
              </a:rPr>
              <a:t>M</a:t>
            </a:r>
            <a:r>
              <a:rPr lang="de-DE" dirty="0" err="1" smtClean="0">
                <a:solidFill>
                  <a:srgbClr val="000000"/>
                </a:solidFill>
                <a:latin typeface="Times New Roman" charset="0"/>
                <a:cs typeface="+mj-cs"/>
              </a:rPr>
              <a:t>issing</a:t>
            </a:r>
            <a:r>
              <a:rPr lang="de-DE" dirty="0" smtClean="0">
                <a:solidFill>
                  <a:srgbClr val="000000"/>
                </a:solidFill>
                <a:latin typeface="Times New Roman" charset="0"/>
                <a:cs typeface="+mj-cs"/>
              </a:rPr>
              <a:t> </a:t>
            </a:r>
            <a:r>
              <a:rPr lang="de-DE" dirty="0">
                <a:solidFill>
                  <a:srgbClr val="000000"/>
                </a:solidFill>
                <a:latin typeface="Times New Roman" charset="0"/>
              </a:rPr>
              <a:t>P</a:t>
            </a:r>
            <a:r>
              <a:rPr lang="de-DE" dirty="0" smtClean="0">
                <a:solidFill>
                  <a:srgbClr val="000000"/>
                </a:solidFill>
                <a:latin typeface="Times New Roman" charset="0"/>
                <a:cs typeface="+mj-cs"/>
              </a:rPr>
              <a:t>arameters</a:t>
            </a:r>
            <a:endParaRPr lang="de-DE" dirty="0">
              <a:solidFill>
                <a:srgbClr val="000000"/>
              </a:solidFill>
              <a:latin typeface="Times New Roman" charset="0"/>
              <a:cs typeface="+mj-cs"/>
            </a:endParaRP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179388" y="1974285"/>
            <a:ext cx="43865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de-DE" sz="1400" dirty="0">
                <a:latin typeface="Courier New" charset="0"/>
              </a:rPr>
              <a:t>&gt; </a:t>
            </a:r>
            <a:r>
              <a:rPr lang="de-DE" sz="1400" dirty="0" err="1" smtClean="0">
                <a:latin typeface="Courier New" charset="0"/>
              </a:rPr>
              <a:t>loadoff</a:t>
            </a:r>
            <a:r>
              <a:rPr lang="de-DE" sz="1400" dirty="0" smtClean="0">
                <a:latin typeface="Courier New" charset="0"/>
              </a:rPr>
              <a:t> </a:t>
            </a:r>
            <a:r>
              <a:rPr lang="de-DE" sz="1400" dirty="0" err="1" smtClean="0">
                <a:latin typeface="Courier New" charset="0"/>
              </a:rPr>
              <a:t>cua.lib</a:t>
            </a:r>
            <a:r>
              <a:rPr lang="de-DE" sz="1400" dirty="0">
                <a:latin typeface="Courier New" charset="0"/>
              </a:rPr>
              <a:t/>
            </a:r>
            <a:br>
              <a:rPr lang="de-DE" sz="1400" dirty="0">
                <a:latin typeface="Courier New" charset="0"/>
              </a:rPr>
            </a:br>
            <a:endParaRPr lang="de-DE" sz="1400" dirty="0">
              <a:latin typeface="Courier New" charset="0"/>
            </a:endParaRP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&gt; </a:t>
            </a:r>
            <a:r>
              <a:rPr lang="de-DE" sz="1400" dirty="0" err="1">
                <a:latin typeface="Courier New" charset="0"/>
              </a:rPr>
              <a:t>prot</a:t>
            </a:r>
            <a:r>
              <a:rPr lang="de-DE" sz="1400" dirty="0">
                <a:latin typeface="Courier New" charset="0"/>
              </a:rPr>
              <a:t> = </a:t>
            </a:r>
            <a:r>
              <a:rPr lang="de-DE" sz="1400" dirty="0" err="1">
                <a:latin typeface="Courier New" charset="0"/>
              </a:rPr>
              <a:t>loadpdb</a:t>
            </a:r>
            <a:r>
              <a:rPr lang="de-DE" sz="1400" dirty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protein_cu_complex.pdb</a:t>
            </a:r>
            <a:endParaRPr lang="de-DE" sz="1400" dirty="0">
              <a:latin typeface="Courier New" charset="0"/>
            </a:endParaRPr>
          </a:p>
          <a:p>
            <a:pPr>
              <a:defRPr/>
            </a:pPr>
            <a:endParaRPr lang="de-DE" sz="1400" dirty="0">
              <a:latin typeface="Courier New" charset="0"/>
            </a:endParaRP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&gt; </a:t>
            </a:r>
            <a:r>
              <a:rPr lang="de-DE" sz="1400" dirty="0" err="1">
                <a:latin typeface="Courier New" charset="0"/>
              </a:rPr>
              <a:t>bond</a:t>
            </a:r>
            <a:r>
              <a:rPr lang="de-DE" sz="1400" dirty="0">
                <a:latin typeface="Courier New" charset="0"/>
              </a:rPr>
              <a:t> prot.37.ND1 prot.100.CU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&gt; </a:t>
            </a:r>
            <a:r>
              <a:rPr lang="de-DE" sz="1400" dirty="0" err="1">
                <a:latin typeface="Courier New" charset="0"/>
              </a:rPr>
              <a:t>bond</a:t>
            </a:r>
            <a:r>
              <a:rPr lang="de-DE" sz="1400" dirty="0">
                <a:latin typeface="Courier New" charset="0"/>
              </a:rPr>
              <a:t> prot.87.ND1 prot.100.CU</a:t>
            </a:r>
            <a:br>
              <a:rPr lang="de-DE" sz="1400" dirty="0">
                <a:latin typeface="Courier New" charset="0"/>
              </a:rPr>
            </a:br>
            <a:r>
              <a:rPr lang="de-DE" sz="1400" dirty="0">
                <a:latin typeface="Courier New" charset="0"/>
              </a:rPr>
              <a:t>&gt; </a:t>
            </a:r>
            <a:r>
              <a:rPr lang="de-DE" sz="1400" dirty="0" err="1">
                <a:latin typeface="Courier New" charset="0"/>
              </a:rPr>
              <a:t>bond</a:t>
            </a:r>
            <a:r>
              <a:rPr lang="de-DE" sz="1400" dirty="0">
                <a:latin typeface="Courier New" charset="0"/>
              </a:rPr>
              <a:t> prot.84.SG prot.100.CU</a:t>
            </a:r>
            <a:br>
              <a:rPr lang="de-DE" sz="1400" dirty="0">
                <a:latin typeface="Courier New" charset="0"/>
              </a:rPr>
            </a:br>
            <a:r>
              <a:rPr lang="de-DE" sz="1400" dirty="0">
                <a:latin typeface="Courier New" charset="0"/>
              </a:rPr>
              <a:t>&gt; </a:t>
            </a:r>
            <a:r>
              <a:rPr lang="de-DE" sz="1400" dirty="0" err="1">
                <a:latin typeface="Courier New" charset="0"/>
              </a:rPr>
              <a:t>bond</a:t>
            </a:r>
            <a:r>
              <a:rPr lang="de-DE" sz="1400" dirty="0">
                <a:latin typeface="Courier New" charset="0"/>
              </a:rPr>
              <a:t> prot.92.SD prot.100.CU</a:t>
            </a:r>
          </a:p>
          <a:p>
            <a:pPr>
              <a:defRPr/>
            </a:pPr>
            <a:endParaRPr lang="de-DE" sz="1400" dirty="0">
              <a:latin typeface="Courier New" charset="0"/>
            </a:endParaRP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&gt; c</a:t>
            </a:r>
            <a:r>
              <a:rPr lang="de-DE" sz="1400" dirty="0" smtClean="0">
                <a:latin typeface="Courier New" charset="0"/>
              </a:rPr>
              <a:t>heck </a:t>
            </a:r>
            <a:r>
              <a:rPr lang="de-DE" sz="1400" dirty="0" err="1" smtClean="0">
                <a:latin typeface="Courier New" charset="0"/>
              </a:rPr>
              <a:t>prot</a:t>
            </a:r>
            <a:endParaRPr lang="de-DE" sz="1400" dirty="0">
              <a:latin typeface="Courier New" charset="0"/>
            </a:endParaRPr>
          </a:p>
          <a:p>
            <a:pPr>
              <a:defRPr/>
            </a:pPr>
            <a:endParaRPr lang="de-DE" sz="1400" dirty="0">
              <a:latin typeface="Courier New" charset="0"/>
            </a:endParaRPr>
          </a:p>
          <a:p>
            <a:pPr>
              <a:defRPr/>
            </a:pPr>
            <a:endParaRPr lang="de-DE" sz="1400" dirty="0">
              <a:latin typeface="Courier New" charset="0"/>
            </a:endParaRP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341438"/>
            <a:ext cx="4565650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540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304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 dirty="0" err="1">
                <a:solidFill>
                  <a:srgbClr val="000000"/>
                </a:solidFill>
                <a:latin typeface="Times New Roman" charset="0"/>
                <a:cs typeface="+mj-cs"/>
              </a:rPr>
              <a:t>Provide</a:t>
            </a:r>
            <a:r>
              <a:rPr lang="de-DE" dirty="0">
                <a:solidFill>
                  <a:srgbClr val="000000"/>
                </a:solidFill>
                <a:latin typeface="Times New Roman" charset="0"/>
                <a:cs typeface="+mj-cs"/>
              </a:rPr>
              <a:t> </a:t>
            </a:r>
            <a:r>
              <a:rPr lang="de-DE" dirty="0" smtClean="0">
                <a:solidFill>
                  <a:srgbClr val="000000"/>
                </a:solidFill>
                <a:latin typeface="Times New Roman" charset="0"/>
              </a:rPr>
              <a:t>P</a:t>
            </a:r>
            <a:r>
              <a:rPr lang="de-DE" dirty="0" smtClean="0">
                <a:solidFill>
                  <a:srgbClr val="000000"/>
                </a:solidFill>
                <a:latin typeface="Times New Roman" charset="0"/>
                <a:cs typeface="+mj-cs"/>
              </a:rPr>
              <a:t>arameters </a:t>
            </a:r>
            <a:r>
              <a:rPr lang="de-DE" dirty="0">
                <a:solidFill>
                  <a:srgbClr val="000000"/>
                </a:solidFill>
                <a:latin typeface="Times New Roman" charset="0"/>
                <a:cs typeface="+mj-cs"/>
              </a:rPr>
              <a:t>via </a:t>
            </a:r>
            <a:r>
              <a:rPr lang="de-DE" dirty="0" err="1" smtClean="0">
                <a:solidFill>
                  <a:srgbClr val="000000"/>
                </a:solidFill>
                <a:latin typeface="Times New Roman" charset="0"/>
              </a:rPr>
              <a:t>F</a:t>
            </a:r>
            <a:r>
              <a:rPr lang="de-DE" dirty="0" err="1" smtClean="0">
                <a:solidFill>
                  <a:srgbClr val="000000"/>
                </a:solidFill>
                <a:latin typeface="Times New Roman" charset="0"/>
                <a:cs typeface="+mj-cs"/>
              </a:rPr>
              <a:t>rcmod</a:t>
            </a:r>
            <a:r>
              <a:rPr lang="de-DE" dirty="0" smtClean="0">
                <a:solidFill>
                  <a:srgbClr val="000000"/>
                </a:solidFill>
                <a:latin typeface="Times New Roman" charset="0"/>
                <a:cs typeface="+mj-cs"/>
              </a:rPr>
              <a:t> </a:t>
            </a:r>
            <a:r>
              <a:rPr lang="de-DE" dirty="0" smtClean="0">
                <a:solidFill>
                  <a:srgbClr val="000000"/>
                </a:solidFill>
                <a:latin typeface="Times New Roman" charset="0"/>
              </a:rPr>
              <a:t>F</a:t>
            </a:r>
            <a:r>
              <a:rPr lang="de-DE" dirty="0" smtClean="0">
                <a:solidFill>
                  <a:srgbClr val="000000"/>
                </a:solidFill>
                <a:latin typeface="Times New Roman" charset="0"/>
                <a:cs typeface="+mj-cs"/>
              </a:rPr>
              <a:t>ile</a:t>
            </a:r>
            <a:endParaRPr lang="de-DE" dirty="0">
              <a:solidFill>
                <a:srgbClr val="000000"/>
              </a:solidFill>
              <a:latin typeface="Times New Roman" charset="0"/>
              <a:cs typeface="+mj-cs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79388" y="884355"/>
            <a:ext cx="3522133" cy="286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endParaRPr lang="de-DE" sz="1800" dirty="0">
              <a:latin typeface="Times New Roman" pitchFamily="18" charset="0"/>
              <a:ea typeface="+mn-ea"/>
              <a:cs typeface="+mn-cs"/>
            </a:endParaRPr>
          </a:p>
          <a:p>
            <a:pPr>
              <a:defRPr/>
            </a:pPr>
            <a:r>
              <a:rPr lang="de-DE" sz="1800" dirty="0">
                <a:latin typeface="Times New Roman" pitchFamily="18" charset="0"/>
                <a:ea typeface="+mn-ea"/>
                <a:cs typeface="+mn-cs"/>
              </a:rPr>
              <a:t>- </a:t>
            </a:r>
            <a:r>
              <a:rPr lang="de-DE" sz="1800" dirty="0" err="1" smtClean="0">
                <a:latin typeface="Times New Roman" pitchFamily="18" charset="0"/>
                <a:ea typeface="+mn-ea"/>
                <a:cs typeface="+mn-cs"/>
              </a:rPr>
              <a:t>Define</a:t>
            </a:r>
            <a:r>
              <a:rPr lang="de-DE" sz="1800" dirty="0" smtClean="0"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800" dirty="0">
                <a:latin typeface="Times New Roman" pitchFamily="18" charset="0"/>
                <a:ea typeface="+mn-ea"/>
                <a:cs typeface="+mn-cs"/>
              </a:rPr>
              <a:t>a copper atom</a:t>
            </a:r>
          </a:p>
          <a:p>
            <a:pPr>
              <a:defRPr/>
            </a:pPr>
            <a:r>
              <a:rPr lang="de-DE" sz="1800" dirty="0">
                <a:latin typeface="Times New Roman" pitchFamily="18" charset="0"/>
                <a:ea typeface="+mn-ea"/>
                <a:cs typeface="+mn-cs"/>
              </a:rPr>
              <a:t>(including vdw parameters)</a:t>
            </a:r>
          </a:p>
          <a:p>
            <a:pPr>
              <a:defRPr/>
            </a:pPr>
            <a:endParaRPr lang="de-DE" sz="1800" dirty="0">
              <a:latin typeface="Times New Roman" pitchFamily="18" charset="0"/>
              <a:ea typeface="+mn-ea"/>
              <a:cs typeface="+mn-cs"/>
            </a:endParaRPr>
          </a:p>
          <a:p>
            <a:pPr>
              <a:defRPr/>
            </a:pPr>
            <a:r>
              <a:rPr lang="de-DE" sz="1800" dirty="0">
                <a:latin typeface="Times New Roman" pitchFamily="18" charset="0"/>
                <a:ea typeface="+mn-ea"/>
                <a:cs typeface="+mn-cs"/>
              </a:rPr>
              <a:t>- Provide bond, angle constants </a:t>
            </a:r>
          </a:p>
          <a:p>
            <a:pPr>
              <a:defRPr/>
            </a:pPr>
            <a:r>
              <a:rPr lang="de-DE" sz="1800" dirty="0">
                <a:latin typeface="Times New Roman" pitchFamily="18" charset="0"/>
                <a:ea typeface="+mn-ea"/>
                <a:cs typeface="+mn-cs"/>
              </a:rPr>
              <a:t>for all Cu 1-2, 1-3 interactions</a:t>
            </a:r>
          </a:p>
          <a:p>
            <a:pPr>
              <a:defRPr/>
            </a:pPr>
            <a:endParaRPr lang="de-DE" sz="1800" dirty="0">
              <a:latin typeface="Times New Roman" pitchFamily="18" charset="0"/>
              <a:ea typeface="+mn-ea"/>
              <a:cs typeface="+mn-cs"/>
            </a:endParaRPr>
          </a:p>
          <a:p>
            <a:pPr marL="285750" indent="-285750">
              <a:buFontTx/>
              <a:buChar char="-"/>
              <a:defRPr/>
            </a:pPr>
            <a:r>
              <a:rPr lang="de-DE" sz="1800" dirty="0" err="1" smtClean="0">
                <a:latin typeface="Times New Roman" pitchFamily="18" charset="0"/>
                <a:ea typeface="+mn-ea"/>
                <a:cs typeface="+mn-cs"/>
              </a:rPr>
              <a:t>Only</a:t>
            </a:r>
            <a:r>
              <a:rPr lang="de-DE" sz="1800" dirty="0" smtClean="0"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800" dirty="0">
                <a:latin typeface="Times New Roman" pitchFamily="18" charset="0"/>
                <a:ea typeface="+mn-ea"/>
                <a:cs typeface="+mn-cs"/>
              </a:rPr>
              <a:t>very simple dihedrals are provided</a:t>
            </a:r>
          </a:p>
          <a:p>
            <a:pPr marL="285750" indent="-285750">
              <a:buFontTx/>
              <a:buChar char="-"/>
              <a:defRPr/>
            </a:pPr>
            <a:endParaRPr lang="de-DE" sz="1800" dirty="0"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424" y="1417638"/>
            <a:ext cx="4865687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558352"/>
            <a:ext cx="378623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de-DE" sz="1200" dirty="0" smtClean="0">
                <a:latin typeface="Courier New" charset="0"/>
              </a:rPr>
              <a:t>&gt;</a:t>
            </a:r>
            <a:r>
              <a:rPr lang="de-DE" sz="1200" dirty="0" err="1" smtClean="0">
                <a:latin typeface="Courier New" charset="0"/>
              </a:rPr>
              <a:t>loadoff</a:t>
            </a:r>
            <a:r>
              <a:rPr lang="de-DE" sz="1200" dirty="0" smtClean="0">
                <a:latin typeface="Courier New" charset="0"/>
              </a:rPr>
              <a:t> </a:t>
            </a:r>
            <a:r>
              <a:rPr lang="de-DE" sz="1200" dirty="0" err="1" smtClean="0">
                <a:latin typeface="Courier New" charset="0"/>
              </a:rPr>
              <a:t>cua.lib</a:t>
            </a:r>
            <a:r>
              <a:rPr lang="de-DE" sz="1200" dirty="0">
                <a:latin typeface="Courier New" charset="0"/>
              </a:rPr>
              <a:t/>
            </a:r>
            <a:br>
              <a:rPr lang="de-DE" sz="1200" dirty="0">
                <a:latin typeface="Courier New" charset="0"/>
              </a:rPr>
            </a:br>
            <a:r>
              <a:rPr lang="de-DE" sz="1200" dirty="0" smtClean="0">
                <a:latin typeface="Courier New" charset="0"/>
              </a:rPr>
              <a:t>&gt;</a:t>
            </a:r>
            <a:r>
              <a:rPr lang="de-DE" sz="1200" b="1" dirty="0" err="1" smtClean="0">
                <a:latin typeface="Courier New" charset="0"/>
              </a:rPr>
              <a:t>loadamberparams</a:t>
            </a:r>
            <a:r>
              <a:rPr lang="de-DE" sz="1200" b="1" dirty="0" smtClean="0">
                <a:latin typeface="Courier New" charset="0"/>
              </a:rPr>
              <a:t> </a:t>
            </a:r>
            <a:r>
              <a:rPr lang="de-DE" sz="1200" b="1" dirty="0" err="1" smtClean="0">
                <a:latin typeface="Courier New" charset="0"/>
              </a:rPr>
              <a:t>cua.frcmod</a:t>
            </a:r>
            <a:endParaRPr lang="de-DE" sz="1200" b="1" dirty="0" smtClean="0">
              <a:latin typeface="Courier New" charset="0"/>
            </a:endParaRPr>
          </a:p>
          <a:p>
            <a:pPr marL="171450" indent="-171450">
              <a:buFont typeface="Wingdings" charset="0"/>
              <a:buChar char="Ø"/>
              <a:defRPr/>
            </a:pPr>
            <a:endParaRPr lang="de-DE" sz="1200" dirty="0">
              <a:latin typeface="Courier New" charset="0"/>
            </a:endParaRPr>
          </a:p>
          <a:p>
            <a:pPr>
              <a:defRPr/>
            </a:pPr>
            <a:r>
              <a:rPr lang="de-DE" sz="1200" dirty="0">
                <a:latin typeface="Courier New" charset="0"/>
              </a:rPr>
              <a:t>&gt; </a:t>
            </a:r>
            <a:r>
              <a:rPr lang="de-DE" sz="1200" dirty="0" err="1">
                <a:latin typeface="Courier New" charset="0"/>
              </a:rPr>
              <a:t>prot</a:t>
            </a:r>
            <a:r>
              <a:rPr lang="de-DE" sz="1200" dirty="0">
                <a:latin typeface="Courier New" charset="0"/>
              </a:rPr>
              <a:t> = </a:t>
            </a:r>
            <a:r>
              <a:rPr lang="de-DE" sz="1200" dirty="0" err="1">
                <a:latin typeface="Courier New" charset="0"/>
              </a:rPr>
              <a:t>loadpdb</a:t>
            </a:r>
            <a:r>
              <a:rPr lang="de-DE" sz="1200" dirty="0">
                <a:latin typeface="Courier New" charset="0"/>
              </a:rPr>
              <a:t> </a:t>
            </a:r>
            <a:r>
              <a:rPr lang="de-DE" sz="1200" dirty="0" err="1">
                <a:latin typeface="Courier New" charset="0"/>
              </a:rPr>
              <a:t>protein_cu_complex.pdb</a:t>
            </a:r>
            <a:endParaRPr lang="de-DE" sz="1200" dirty="0">
              <a:latin typeface="Courier New" charset="0"/>
            </a:endParaRPr>
          </a:p>
          <a:p>
            <a:pPr>
              <a:defRPr/>
            </a:pPr>
            <a:endParaRPr lang="de-DE" sz="1200" dirty="0">
              <a:latin typeface="Courier New" charset="0"/>
            </a:endParaRPr>
          </a:p>
          <a:p>
            <a:pPr>
              <a:defRPr/>
            </a:pPr>
            <a:r>
              <a:rPr lang="de-DE" sz="1200" dirty="0">
                <a:latin typeface="Courier New" charset="0"/>
              </a:rPr>
              <a:t>&gt; </a:t>
            </a:r>
            <a:r>
              <a:rPr lang="de-DE" sz="1200" dirty="0" err="1">
                <a:latin typeface="Courier New" charset="0"/>
              </a:rPr>
              <a:t>bond</a:t>
            </a:r>
            <a:r>
              <a:rPr lang="de-DE" sz="1200" dirty="0">
                <a:latin typeface="Courier New" charset="0"/>
              </a:rPr>
              <a:t> prot.37.ND1 prot.100.CU</a:t>
            </a:r>
          </a:p>
          <a:p>
            <a:pPr>
              <a:defRPr/>
            </a:pPr>
            <a:r>
              <a:rPr lang="de-DE" sz="1200" dirty="0">
                <a:latin typeface="Courier New" charset="0"/>
              </a:rPr>
              <a:t>&gt; </a:t>
            </a:r>
            <a:r>
              <a:rPr lang="de-DE" sz="1200" dirty="0" err="1">
                <a:latin typeface="Courier New" charset="0"/>
              </a:rPr>
              <a:t>bond</a:t>
            </a:r>
            <a:r>
              <a:rPr lang="de-DE" sz="1200" dirty="0">
                <a:latin typeface="Courier New" charset="0"/>
              </a:rPr>
              <a:t> prot.87.ND1 prot.100.CU</a:t>
            </a:r>
            <a:br>
              <a:rPr lang="de-DE" sz="1200" dirty="0">
                <a:latin typeface="Courier New" charset="0"/>
              </a:rPr>
            </a:br>
            <a:r>
              <a:rPr lang="de-DE" sz="1200" dirty="0">
                <a:latin typeface="Courier New" charset="0"/>
              </a:rPr>
              <a:t>&gt; </a:t>
            </a:r>
            <a:r>
              <a:rPr lang="de-DE" sz="1200" dirty="0" err="1">
                <a:latin typeface="Courier New" charset="0"/>
              </a:rPr>
              <a:t>bond</a:t>
            </a:r>
            <a:r>
              <a:rPr lang="de-DE" sz="1200" dirty="0">
                <a:latin typeface="Courier New" charset="0"/>
              </a:rPr>
              <a:t> prot.84.SG prot.100.CU</a:t>
            </a:r>
            <a:br>
              <a:rPr lang="de-DE" sz="1200" dirty="0">
                <a:latin typeface="Courier New" charset="0"/>
              </a:rPr>
            </a:br>
            <a:r>
              <a:rPr lang="de-DE" sz="1200" dirty="0">
                <a:latin typeface="Courier New" charset="0"/>
              </a:rPr>
              <a:t>&gt; </a:t>
            </a:r>
            <a:r>
              <a:rPr lang="de-DE" sz="1200" dirty="0" err="1">
                <a:latin typeface="Courier New" charset="0"/>
              </a:rPr>
              <a:t>bond</a:t>
            </a:r>
            <a:r>
              <a:rPr lang="de-DE" sz="1200" dirty="0">
                <a:latin typeface="Courier New" charset="0"/>
              </a:rPr>
              <a:t> prot.92.SD prot.100.CU</a:t>
            </a:r>
          </a:p>
          <a:p>
            <a:pPr>
              <a:defRPr/>
            </a:pPr>
            <a:endParaRPr lang="de-DE" sz="1200" dirty="0">
              <a:latin typeface="Courier New" charset="0"/>
            </a:endParaRPr>
          </a:p>
          <a:p>
            <a:pPr>
              <a:defRPr/>
            </a:pPr>
            <a:r>
              <a:rPr lang="de-DE" sz="1200" dirty="0">
                <a:latin typeface="Courier New" charset="0"/>
              </a:rPr>
              <a:t>&gt; </a:t>
            </a:r>
            <a:r>
              <a:rPr lang="de-DE" sz="1200" dirty="0" err="1">
                <a:latin typeface="Courier New" charset="0"/>
              </a:rPr>
              <a:t>solvateoct</a:t>
            </a:r>
            <a:r>
              <a:rPr lang="de-DE" sz="1200" dirty="0">
                <a:latin typeface="Courier New" charset="0"/>
              </a:rPr>
              <a:t> </a:t>
            </a:r>
            <a:r>
              <a:rPr lang="de-DE" sz="1200" dirty="0" err="1">
                <a:latin typeface="Courier New" charset="0"/>
              </a:rPr>
              <a:t>prot</a:t>
            </a:r>
            <a:r>
              <a:rPr lang="de-DE" sz="1200" dirty="0">
                <a:latin typeface="Courier New" charset="0"/>
              </a:rPr>
              <a:t> TIP3PBOX 12</a:t>
            </a:r>
          </a:p>
          <a:p>
            <a:pPr>
              <a:defRPr/>
            </a:pPr>
            <a:endParaRPr lang="de-DE" sz="1200" dirty="0">
              <a:latin typeface="Courier New" charset="0"/>
            </a:endParaRPr>
          </a:p>
          <a:p>
            <a:pPr>
              <a:defRPr/>
            </a:pPr>
            <a:r>
              <a:rPr lang="de-DE" sz="1200" dirty="0">
                <a:latin typeface="Courier New" charset="0"/>
              </a:rPr>
              <a:t>&gt; </a:t>
            </a:r>
            <a:r>
              <a:rPr lang="de-DE" sz="1200" dirty="0" err="1">
                <a:latin typeface="Courier New" charset="0"/>
              </a:rPr>
              <a:t>addions</a:t>
            </a:r>
            <a:r>
              <a:rPr lang="de-DE" sz="1200" dirty="0">
                <a:latin typeface="Courier New" charset="0"/>
              </a:rPr>
              <a:t> </a:t>
            </a:r>
            <a:r>
              <a:rPr lang="de-DE" sz="1200" dirty="0" err="1">
                <a:latin typeface="Courier New" charset="0"/>
              </a:rPr>
              <a:t>prot</a:t>
            </a:r>
            <a:r>
              <a:rPr lang="de-DE" sz="1200" dirty="0">
                <a:latin typeface="Courier New" charset="0"/>
              </a:rPr>
              <a:t> Na+ 0</a:t>
            </a:r>
          </a:p>
          <a:p>
            <a:pPr>
              <a:defRPr/>
            </a:pPr>
            <a:endParaRPr lang="de-DE" sz="1200" dirty="0">
              <a:latin typeface="Courier New" charset="0"/>
            </a:endParaRPr>
          </a:p>
          <a:p>
            <a:pPr>
              <a:defRPr/>
            </a:pPr>
            <a:r>
              <a:rPr lang="de-DE" sz="1200" dirty="0">
                <a:latin typeface="Courier New" charset="0"/>
              </a:rPr>
              <a:t>&gt; </a:t>
            </a:r>
            <a:r>
              <a:rPr lang="de-DE" sz="1200" dirty="0" err="1">
                <a:latin typeface="Courier New" charset="0"/>
              </a:rPr>
              <a:t>saveamberparm</a:t>
            </a:r>
            <a:r>
              <a:rPr lang="de-DE" sz="1200" dirty="0">
                <a:latin typeface="Courier New" charset="0"/>
              </a:rPr>
              <a:t> </a:t>
            </a:r>
            <a:r>
              <a:rPr lang="de-DE" sz="1200" dirty="0" err="1">
                <a:latin typeface="Courier New" charset="0"/>
              </a:rPr>
              <a:t>prot</a:t>
            </a:r>
            <a:r>
              <a:rPr lang="de-DE" sz="1200" dirty="0">
                <a:latin typeface="Courier New" charset="0"/>
              </a:rPr>
              <a:t> </a:t>
            </a:r>
            <a:r>
              <a:rPr lang="de-DE" sz="1200" dirty="0" err="1">
                <a:latin typeface="Courier New" charset="0"/>
              </a:rPr>
              <a:t>prot.prm</a:t>
            </a:r>
            <a:r>
              <a:rPr lang="de-DE" sz="1200" dirty="0">
                <a:latin typeface="Courier New" charset="0"/>
              </a:rPr>
              <a:t> </a:t>
            </a:r>
            <a:r>
              <a:rPr lang="de-DE" sz="1200" dirty="0" err="1">
                <a:latin typeface="Courier New" charset="0"/>
              </a:rPr>
              <a:t>prot.rst</a:t>
            </a:r>
            <a:endParaRPr lang="de-DE" sz="1200" dirty="0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820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7243"/>
            <a:ext cx="8229600" cy="1143000"/>
          </a:xfrm>
        </p:spPr>
        <p:txBody>
          <a:bodyPr/>
          <a:lstStyle/>
          <a:p>
            <a:r>
              <a:rPr lang="en-US" dirty="0" smtClean="0"/>
              <a:t>Parameter Database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000" y="951091"/>
            <a:ext cx="8559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http://</a:t>
            </a:r>
            <a:r>
              <a:rPr lang="en-US" sz="2800" dirty="0" err="1"/>
              <a:t>www.pharmacy.manchester.ac.uk</a:t>
            </a:r>
            <a:r>
              <a:rPr lang="en-US" sz="2800" dirty="0"/>
              <a:t>/</a:t>
            </a:r>
            <a:r>
              <a:rPr lang="en-US" sz="2800" dirty="0" err="1"/>
              <a:t>bryce</a:t>
            </a:r>
            <a:r>
              <a:rPr lang="en-US" sz="2800" dirty="0"/>
              <a:t>/amber/</a:t>
            </a:r>
            <a:endParaRPr lang="en-US" sz="2800" dirty="0" smtClean="0"/>
          </a:p>
          <a:p>
            <a:r>
              <a:rPr lang="en-US" sz="2800" dirty="0" smtClean="0"/>
              <a:t>Contains Parameters for several: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Cofactors, Organic Molecules, Ions, Solvents Boxes, etc.</a:t>
            </a:r>
          </a:p>
          <a:p>
            <a:pPr lvl="2">
              <a:buFont typeface="Wingdings" charset="2"/>
              <a:buChar char="v"/>
            </a:pPr>
            <a:r>
              <a:rPr lang="en-US" sz="2000" dirty="0" smtClean="0"/>
              <a:t>Do not just download their parameters and begin running MD, </a:t>
            </a:r>
            <a:r>
              <a:rPr lang="en-US" sz="2000" b="1" dirty="0" smtClean="0"/>
              <a:t>check</a:t>
            </a:r>
            <a:r>
              <a:rPr lang="en-US" sz="2000" dirty="0" smtClean="0"/>
              <a:t> their validity </a:t>
            </a:r>
            <a:endParaRPr lang="en-US" sz="2000" dirty="0"/>
          </a:p>
        </p:txBody>
      </p:sp>
      <p:pic>
        <p:nvPicPr>
          <p:cNvPr id="5" name="Picture 4" descr="Screen Shot 2014-05-28 at 3.50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058" y="3162310"/>
            <a:ext cx="5600093" cy="365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34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Parmed.py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Generates a Lib or </a:t>
            </a:r>
            <a:r>
              <a:rPr lang="en-US" dirty="0" err="1" smtClean="0"/>
              <a:t>Frcmod</a:t>
            </a:r>
            <a:r>
              <a:rPr lang="en-US" dirty="0" smtClean="0"/>
              <a:t> file from a topology file: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1800" dirty="0" smtClean="0"/>
              <a:t>Helpful when the parameters of a particular system have been misplaced.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dirty="0" smtClean="0"/>
              <a:t>&gt;</a:t>
            </a:r>
            <a:r>
              <a:rPr lang="en-US" dirty="0" err="1" smtClean="0">
                <a:latin typeface="Monaco"/>
                <a:cs typeface="Monaco"/>
              </a:rPr>
              <a:t>Parmed.py</a:t>
            </a:r>
            <a:r>
              <a:rPr lang="en-US" dirty="0" smtClean="0">
                <a:latin typeface="Monaco"/>
                <a:cs typeface="Monaco"/>
              </a:rPr>
              <a:t> </a:t>
            </a:r>
            <a:r>
              <a:rPr lang="en-US" dirty="0" err="1" smtClean="0">
                <a:latin typeface="Monaco"/>
                <a:cs typeface="Monaco"/>
              </a:rPr>
              <a:t>prmtop</a:t>
            </a:r>
            <a:r>
              <a:rPr lang="en-US" dirty="0" smtClean="0">
                <a:latin typeface="Monaco"/>
                <a:cs typeface="Monaco"/>
              </a:rPr>
              <a:t> </a:t>
            </a:r>
            <a:r>
              <a:rPr lang="en-US" dirty="0" err="1" smtClean="0">
                <a:latin typeface="Monaco"/>
                <a:cs typeface="Monaco"/>
              </a:rPr>
              <a:t>parmed.in</a:t>
            </a:r>
            <a:endParaRPr lang="en-US" dirty="0" smtClean="0">
              <a:latin typeface="Monaco"/>
              <a:cs typeface="Monaco"/>
            </a:endParaRP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753258"/>
            <a:ext cx="424356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#Generate a Lib &amp; FRCOMD File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loadRestrt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inpcrd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err="1" smtClean="0">
                <a:latin typeface="Courier New"/>
                <a:cs typeface="Courier New"/>
              </a:rPr>
              <a:t>WriteOFF</a:t>
            </a:r>
            <a:r>
              <a:rPr lang="en-US" dirty="0" smtClean="0">
                <a:latin typeface="Courier New"/>
                <a:cs typeface="Courier New"/>
              </a:rPr>
              <a:t>  Lib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WriteFrcmod</a:t>
            </a:r>
            <a:r>
              <a:rPr lang="en-US" dirty="0" smtClean="0">
                <a:latin typeface="Courier New"/>
                <a:cs typeface="Courier New"/>
              </a:rPr>
              <a:t> FRCMOD</a:t>
            </a:r>
            <a:endParaRPr lang="en-US" dirty="0">
              <a:latin typeface="Courier New"/>
              <a:cs typeface="Courier New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600" y="4313767"/>
            <a:ext cx="32512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19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not necessarily a correct way to build parameters but there is a wrong way</a:t>
            </a:r>
          </a:p>
          <a:p>
            <a:pPr lvl="2">
              <a:buFont typeface="Wingdings" charset="2"/>
              <a:buChar char="Ø"/>
            </a:pPr>
            <a:r>
              <a:rPr lang="en-US" dirty="0" smtClean="0"/>
              <a:t>Search the literature</a:t>
            </a:r>
          </a:p>
          <a:p>
            <a:pPr lvl="2">
              <a:buFont typeface="Wingdings" charset="2"/>
              <a:buChar char="Ø"/>
            </a:pPr>
            <a:r>
              <a:rPr lang="en-US" dirty="0" smtClean="0"/>
              <a:t>Justify your assumptions</a:t>
            </a:r>
          </a:p>
          <a:p>
            <a:pPr lvl="2">
              <a:buFont typeface="Wingdings" charset="2"/>
              <a:buChar char="Ø"/>
            </a:pPr>
            <a:r>
              <a:rPr lang="en-US" dirty="0" smtClean="0"/>
              <a:t>Visualize the MD trajectories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828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for Standard Residues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939" y="1600200"/>
            <a:ext cx="8715271" cy="452596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0"/>
              </a:spcBef>
              <a:buNone/>
              <a:defRPr/>
            </a:pPr>
            <a:r>
              <a:rPr lang="de-DE" dirty="0" smtClean="0"/>
              <a:t>     AMBER14 </a:t>
            </a:r>
            <a:r>
              <a:rPr lang="de-DE" dirty="0" err="1" smtClean="0"/>
              <a:t>comes</a:t>
            </a:r>
            <a:r>
              <a:rPr lang="de-DE" dirty="0" smtClean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 smtClean="0"/>
              <a:t>force</a:t>
            </a:r>
            <a:r>
              <a:rPr lang="de-DE" dirty="0"/>
              <a:t> </a:t>
            </a:r>
            <a:r>
              <a:rPr lang="de-DE" dirty="0" err="1" smtClean="0"/>
              <a:t>fields</a:t>
            </a:r>
            <a:r>
              <a:rPr lang="de-DE" dirty="0" smtClean="0"/>
              <a:t> </a:t>
            </a:r>
            <a:r>
              <a:rPr lang="de-DE" dirty="0" err="1"/>
              <a:t>encompassing</a:t>
            </a:r>
            <a:r>
              <a:rPr lang="de-DE" dirty="0"/>
              <a:t> </a:t>
            </a:r>
            <a:r>
              <a:rPr lang="de-DE" dirty="0" err="1"/>
              <a:t>several</a:t>
            </a:r>
            <a:r>
              <a:rPr lang="de-DE" dirty="0"/>
              <a:t>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residues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 smtClean="0"/>
              <a:t>parameterized</a:t>
            </a:r>
            <a:r>
              <a:rPr lang="de-DE" dirty="0" smtClean="0"/>
              <a:t>:</a:t>
            </a:r>
          </a:p>
          <a:p>
            <a:pPr>
              <a:spcBef>
                <a:spcPct val="0"/>
              </a:spcBef>
              <a:buNone/>
              <a:defRPr/>
            </a:pPr>
            <a:endParaRPr lang="de-DE" dirty="0"/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Various parameters for Proteins, DNA, and RNA</a:t>
            </a:r>
          </a:p>
          <a:p>
            <a:pPr marL="1314450" lvl="2" indent="-514350"/>
            <a:r>
              <a:rPr lang="en-US" dirty="0" smtClean="0"/>
              <a:t>FF12SB</a:t>
            </a:r>
            <a:r>
              <a:rPr lang="en-US" dirty="0" smtClean="0"/>
              <a:t>, FF14SB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Different water models, ions, solvents</a:t>
            </a:r>
          </a:p>
          <a:p>
            <a:pPr marL="1314450" lvl="2" indent="-514350"/>
            <a:r>
              <a:rPr lang="en-US" dirty="0" smtClean="0"/>
              <a:t>TIP3P, TIP4P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Parameters of sugars</a:t>
            </a:r>
          </a:p>
          <a:p>
            <a:pPr marL="1314450" lvl="2" indent="-514350"/>
            <a:r>
              <a:rPr lang="en-US" dirty="0" smtClean="0"/>
              <a:t>GLYCAM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Parameters for Lipids</a:t>
            </a:r>
          </a:p>
          <a:p>
            <a:pPr marL="1314450" lvl="2" indent="-514350"/>
            <a:r>
              <a:rPr lang="en-US" dirty="0" smtClean="0"/>
              <a:t>Lipid14</a:t>
            </a:r>
          </a:p>
          <a:p>
            <a:pPr marL="514350" indent="-514350">
              <a:buFont typeface="+mj-ea"/>
              <a:buAutoNum type="circleNumDbPlain"/>
            </a:pPr>
            <a:endParaRPr lang="en-US" dirty="0" smtClean="0"/>
          </a:p>
          <a:p>
            <a:pPr marL="514350" indent="-514350"/>
            <a:endParaRPr lang="en-US" dirty="0" smtClean="0"/>
          </a:p>
          <a:p>
            <a:pPr marL="800100" lvl="2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217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Programs that Aid in Generating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latin typeface="Courier"/>
                <a:cs typeface="Courier"/>
              </a:rPr>
              <a:t>Antechamber</a:t>
            </a:r>
          </a:p>
          <a:p>
            <a:pPr lvl="1"/>
            <a:r>
              <a:rPr lang="en-US" dirty="0" smtClean="0"/>
              <a:t>(+GAFF) Good for parameterizing most organic molecules</a:t>
            </a:r>
          </a:p>
          <a:p>
            <a:pPr lvl="2"/>
            <a:r>
              <a:rPr lang="en-US" dirty="0"/>
              <a:t> C, N, O, S, P, H, F, </a:t>
            </a:r>
            <a:r>
              <a:rPr lang="en-US" dirty="0" err="1"/>
              <a:t>Cl</a:t>
            </a:r>
            <a:r>
              <a:rPr lang="en-US" dirty="0"/>
              <a:t>, </a:t>
            </a:r>
            <a:r>
              <a:rPr lang="en-US" dirty="0" smtClean="0"/>
              <a:t>Br, I etc.</a:t>
            </a:r>
          </a:p>
          <a:p>
            <a:pPr lvl="1"/>
            <a:r>
              <a:rPr lang="en-US" dirty="0" smtClean="0"/>
              <a:t>The main driver</a:t>
            </a:r>
          </a:p>
          <a:p>
            <a:pPr lvl="2"/>
            <a:r>
              <a:rPr lang="en-US" dirty="0" err="1" smtClean="0"/>
              <a:t>atomtype</a:t>
            </a:r>
            <a:r>
              <a:rPr lang="en-US" dirty="0" smtClean="0"/>
              <a:t>, </a:t>
            </a:r>
            <a:r>
              <a:rPr lang="en-US" dirty="0" err="1" smtClean="0"/>
              <a:t>sqm</a:t>
            </a:r>
            <a:r>
              <a:rPr lang="en-US" dirty="0" smtClean="0"/>
              <a:t>, </a:t>
            </a:r>
            <a:r>
              <a:rPr lang="en-US" dirty="0" err="1" smtClean="0"/>
              <a:t>bondtype</a:t>
            </a:r>
            <a:r>
              <a:rPr lang="en-US" dirty="0" smtClean="0"/>
              <a:t>, am1bcc, </a:t>
            </a:r>
            <a:r>
              <a:rPr lang="en-US" dirty="0" err="1" smtClean="0"/>
              <a:t>espgen</a:t>
            </a: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b="1" dirty="0" smtClean="0">
                <a:latin typeface="Courier"/>
                <a:cs typeface="Courier"/>
              </a:rPr>
              <a:t>Metal Center Parameter Builder (MCPB)</a:t>
            </a:r>
          </a:p>
          <a:p>
            <a:pPr lvl="1"/>
            <a:r>
              <a:rPr lang="en-US" dirty="0" smtClean="0"/>
              <a:t>Used for parameterizing proteins with metal centers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err="1" smtClean="0">
                <a:latin typeface="Courier"/>
                <a:cs typeface="Courier"/>
              </a:rPr>
              <a:t>Paramfit</a:t>
            </a:r>
            <a:endParaRPr lang="en-US" b="1" dirty="0" smtClean="0">
              <a:latin typeface="Courier"/>
              <a:cs typeface="Courier"/>
            </a:endParaRPr>
          </a:p>
          <a:p>
            <a:pPr lvl="1"/>
            <a:r>
              <a:rPr lang="en-US" dirty="0" smtClean="0"/>
              <a:t>Helpful in parameterizing missing torsion parameters or if existing parameters are inadequate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226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8111" y="2822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Steps to Building Parameters for Non-standard Residues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99909893"/>
              </p:ext>
            </p:extLst>
          </p:nvPr>
        </p:nvGraphicFramePr>
        <p:xfrm>
          <a:off x="56444" y="183444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776942"/>
              </p:ext>
            </p:extLst>
          </p:nvPr>
        </p:nvGraphicFramePr>
        <p:xfrm>
          <a:off x="7002991" y="1418105"/>
          <a:ext cx="1294342" cy="1852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CS ChemDraw Drawing" r:id="rId8" imgW="914400" imgH="1295400" progId="ChemDraw.Document.6.0">
                  <p:embed/>
                </p:oleObj>
              </mc:Choice>
              <mc:Fallback>
                <p:oleObj name="CS ChemDraw Drawing" r:id="rId8" imgW="914400" imgH="12954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2991" y="1418105"/>
                        <a:ext cx="1294342" cy="18521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240991" y="3527778"/>
            <a:ext cx="2804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2-Chloro-Benzyl alcohol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75963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8756" y="2366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err="1">
                <a:latin typeface="Times New Roman" charset="0"/>
                <a:cs typeface="+mj-cs"/>
              </a:rPr>
              <a:t>Define</a:t>
            </a:r>
            <a:r>
              <a:rPr lang="de-DE" sz="4000" dirty="0">
                <a:latin typeface="Times New Roman" charset="0"/>
                <a:cs typeface="+mj-cs"/>
              </a:rPr>
              <a:t> a </a:t>
            </a:r>
            <a:r>
              <a:rPr lang="de-DE" sz="4000" dirty="0" err="1">
                <a:latin typeface="Times New Roman" charset="0"/>
                <a:cs typeface="+mj-cs"/>
              </a:rPr>
              <a:t>topology</a:t>
            </a:r>
            <a:endParaRPr lang="de-DE" sz="4000" dirty="0">
              <a:latin typeface="Times New Roman" charset="0"/>
              <a:cs typeface="+mj-cs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09714" y="2060575"/>
            <a:ext cx="360045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e-DE" dirty="0" smtClean="0">
                <a:cs typeface="+mn-cs"/>
              </a:rPr>
              <a:t>Draw </a:t>
            </a:r>
            <a:r>
              <a:rPr lang="de-DE" dirty="0" err="1" smtClean="0">
                <a:cs typeface="+mn-cs"/>
              </a:rPr>
              <a:t>the</a:t>
            </a:r>
            <a:r>
              <a:rPr lang="de-DE" dirty="0" smtClean="0">
                <a:cs typeface="+mn-cs"/>
              </a:rPr>
              <a:t> </a:t>
            </a:r>
            <a:r>
              <a:rPr lang="de-DE" dirty="0" err="1" smtClean="0">
                <a:cs typeface="+mn-cs"/>
              </a:rPr>
              <a:t>molecule</a:t>
            </a:r>
            <a:r>
              <a:rPr lang="de-DE" dirty="0" smtClean="0">
                <a:cs typeface="+mn-cs"/>
              </a:rPr>
              <a:t> in </a:t>
            </a:r>
            <a:r>
              <a:rPr lang="de-DE" dirty="0" err="1" smtClean="0">
                <a:cs typeface="+mn-cs"/>
              </a:rPr>
              <a:t>xleap</a:t>
            </a:r>
            <a:endParaRPr lang="de-DE" dirty="0" smtClean="0">
              <a:cs typeface="+mn-cs"/>
            </a:endParaRP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(</a:t>
            </a:r>
            <a:r>
              <a:rPr lang="de-DE" dirty="0" err="1" smtClean="0">
                <a:cs typeface="+mn-cs"/>
              </a:rPr>
              <a:t>or</a:t>
            </a:r>
            <a:r>
              <a:rPr lang="de-DE" dirty="0" smtClean="0">
                <a:cs typeface="+mn-cs"/>
              </a:rPr>
              <a:t> </a:t>
            </a:r>
            <a:r>
              <a:rPr lang="de-DE" dirty="0" err="1" smtClean="0">
                <a:cs typeface="+mn-cs"/>
              </a:rPr>
              <a:t>your</a:t>
            </a:r>
            <a:r>
              <a:rPr lang="de-DE" dirty="0" smtClean="0">
                <a:cs typeface="+mn-cs"/>
              </a:rPr>
              <a:t> </a:t>
            </a:r>
            <a:r>
              <a:rPr lang="de-DE" dirty="0" err="1" smtClean="0">
                <a:cs typeface="+mn-cs"/>
              </a:rPr>
              <a:t>choice</a:t>
            </a:r>
            <a:r>
              <a:rPr lang="de-DE" dirty="0" smtClean="0">
                <a:cs typeface="+mn-cs"/>
              </a:rPr>
              <a:t> </a:t>
            </a:r>
            <a:r>
              <a:rPr lang="de-DE" dirty="0" err="1" smtClean="0">
                <a:cs typeface="+mn-cs"/>
              </a:rPr>
              <a:t>of</a:t>
            </a:r>
            <a:r>
              <a:rPr lang="de-DE" dirty="0" smtClean="0">
                <a:cs typeface="+mn-cs"/>
              </a:rPr>
              <a:t> </a:t>
            </a:r>
            <a:r>
              <a:rPr lang="de-DE" dirty="0" err="1" smtClean="0">
                <a:cs typeface="+mn-cs"/>
              </a:rPr>
              <a:t>editor</a:t>
            </a:r>
            <a:r>
              <a:rPr lang="de-DE" dirty="0" smtClean="0">
                <a:cs typeface="+mn-cs"/>
              </a:rPr>
              <a:t>)</a:t>
            </a:r>
          </a:p>
          <a:p>
            <a:pPr eaLnBrk="1" hangingPunct="1">
              <a:defRPr/>
            </a:pPr>
            <a:endParaRPr lang="de-DE" dirty="0">
              <a:latin typeface="Courier"/>
              <a:cs typeface="Courier"/>
            </a:endParaRPr>
          </a:p>
          <a:p>
            <a:pPr eaLnBrk="1" hangingPunct="1">
              <a:defRPr/>
            </a:pPr>
            <a:r>
              <a:rPr lang="de-DE" sz="2000" dirty="0">
                <a:latin typeface="Courier"/>
                <a:cs typeface="Courier"/>
              </a:rPr>
              <a:t>$</a:t>
            </a:r>
            <a:r>
              <a:rPr lang="de-DE" sz="2000" dirty="0" err="1" smtClean="0">
                <a:latin typeface="Courier"/>
                <a:cs typeface="Courier"/>
              </a:rPr>
              <a:t>xleap</a:t>
            </a:r>
            <a:endParaRPr lang="de-DE" sz="2000" dirty="0" smtClean="0">
              <a:latin typeface="Courier"/>
              <a:cs typeface="Courier"/>
            </a:endParaRPr>
          </a:p>
          <a:p>
            <a:pPr eaLnBrk="1" hangingPunct="1">
              <a:defRPr/>
            </a:pPr>
            <a:r>
              <a:rPr lang="de-DE" sz="2000" dirty="0" smtClean="0">
                <a:latin typeface="Courier"/>
                <a:cs typeface="Courier"/>
              </a:rPr>
              <a:t>&gt;</a:t>
            </a:r>
            <a:r>
              <a:rPr lang="de-DE" sz="2000" dirty="0" err="1" smtClean="0">
                <a:latin typeface="Courier"/>
                <a:cs typeface="Courier"/>
              </a:rPr>
              <a:t>createResidue</a:t>
            </a:r>
            <a:r>
              <a:rPr lang="de-DE" sz="2000" dirty="0" smtClean="0">
                <a:latin typeface="Courier"/>
                <a:cs typeface="Courier"/>
              </a:rPr>
              <a:t> MOL</a:t>
            </a:r>
          </a:p>
          <a:p>
            <a:pPr eaLnBrk="1" hangingPunct="1">
              <a:defRPr/>
            </a:pPr>
            <a:r>
              <a:rPr lang="de-DE" sz="2000" dirty="0" smtClean="0">
                <a:latin typeface="Courier"/>
                <a:cs typeface="Courier"/>
              </a:rPr>
              <a:t>&gt;</a:t>
            </a:r>
            <a:r>
              <a:rPr lang="de-DE" sz="2000" dirty="0" err="1" smtClean="0">
                <a:latin typeface="Courier"/>
                <a:cs typeface="Courier"/>
              </a:rPr>
              <a:t>edit</a:t>
            </a:r>
            <a:r>
              <a:rPr lang="de-DE" sz="2000" dirty="0" smtClean="0">
                <a:latin typeface="Courier"/>
                <a:cs typeface="Courier"/>
              </a:rPr>
              <a:t> MOL</a:t>
            </a:r>
          </a:p>
          <a:p>
            <a:pPr eaLnBrk="1" hangingPunct="1">
              <a:defRPr/>
            </a:pPr>
            <a:r>
              <a:rPr lang="de-DE" sz="2000" dirty="0" smtClean="0">
                <a:latin typeface="Courier"/>
                <a:cs typeface="Courier"/>
              </a:rPr>
              <a:t>&gt;</a:t>
            </a:r>
            <a:r>
              <a:rPr lang="de-DE" sz="2000" dirty="0" err="1" smtClean="0">
                <a:latin typeface="Courier"/>
                <a:cs typeface="Courier"/>
              </a:rPr>
              <a:t>savepdb</a:t>
            </a:r>
            <a:r>
              <a:rPr lang="de-DE" sz="2000" dirty="0" smtClean="0">
                <a:latin typeface="Courier"/>
                <a:cs typeface="Courier"/>
              </a:rPr>
              <a:t> MOL </a:t>
            </a:r>
            <a:r>
              <a:rPr lang="de-DE" sz="2000" dirty="0" err="1" smtClean="0">
                <a:latin typeface="Courier"/>
                <a:cs typeface="Courier"/>
              </a:rPr>
              <a:t>MOL.pdb</a:t>
            </a:r>
            <a:endParaRPr lang="de-DE" sz="2000" dirty="0">
              <a:latin typeface="Courier"/>
              <a:cs typeface="Courier"/>
            </a:endParaRPr>
          </a:p>
          <a:p>
            <a:pPr eaLnBrk="1" hangingPunct="1">
              <a:defRPr/>
            </a:pPr>
            <a:endParaRPr lang="de-DE" dirty="0" smtClean="0">
              <a:cs typeface="+mn-cs"/>
            </a:endParaRPr>
          </a:p>
          <a:p>
            <a:pPr eaLnBrk="1" hangingPunct="1">
              <a:defRPr/>
            </a:pPr>
            <a:endParaRPr lang="de-DE" dirty="0" smtClean="0">
              <a:cs typeface="+mn-cs"/>
            </a:endParaRPr>
          </a:p>
          <a:p>
            <a:pPr eaLnBrk="1" hangingPunct="1">
              <a:defRPr/>
            </a:pPr>
            <a:endParaRPr lang="de-DE" dirty="0" smtClean="0">
              <a:cs typeface="+mn-cs"/>
            </a:endParaRPr>
          </a:p>
        </p:txBody>
      </p:sp>
      <p:pic>
        <p:nvPicPr>
          <p:cNvPr id="2" name="Picture 1" descr="Screen Shot 2014-05-28 at 11.45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519" y="1030110"/>
            <a:ext cx="5089281" cy="531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92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4000" dirty="0" smtClean="0">
                <a:solidFill>
                  <a:srgbClr val="000000"/>
                </a:solidFill>
                <a:latin typeface="Times New Roman" charset="0"/>
                <a:cs typeface="+mj-cs"/>
              </a:rPr>
              <a:t>Select </a:t>
            </a:r>
            <a:r>
              <a:rPr lang="de-DE" sz="4000" dirty="0" err="1">
                <a:solidFill>
                  <a:srgbClr val="000000"/>
                </a:solidFill>
                <a:latin typeface="Times New Roman" charset="0"/>
              </a:rPr>
              <a:t>a</a:t>
            </a:r>
            <a:r>
              <a:rPr lang="de-DE" sz="4000" dirty="0" err="1" smtClean="0">
                <a:solidFill>
                  <a:srgbClr val="000000"/>
                </a:solidFill>
                <a:latin typeface="Times New Roman" charset="0"/>
                <a:cs typeface="+mj-cs"/>
              </a:rPr>
              <a:t>tom</a:t>
            </a:r>
            <a:r>
              <a:rPr lang="de-DE" sz="4000" dirty="0" smtClean="0">
                <a:solidFill>
                  <a:srgbClr val="000000"/>
                </a:solidFill>
                <a:latin typeface="Times New Roman" charset="0"/>
                <a:cs typeface="+mj-cs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de-DE" sz="4000" dirty="0" err="1" smtClean="0">
                <a:solidFill>
                  <a:srgbClr val="000000"/>
                </a:solidFill>
                <a:latin typeface="Times New Roman" charset="0"/>
                <a:cs typeface="+mj-cs"/>
              </a:rPr>
              <a:t>ypes</a:t>
            </a:r>
            <a:endParaRPr lang="de-DE" sz="4000" dirty="0">
              <a:solidFill>
                <a:srgbClr val="000000"/>
              </a:solidFill>
              <a:latin typeface="Times New Roman" charset="0"/>
              <a:cs typeface="+mj-cs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5903913" y="3860800"/>
            <a:ext cx="32400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e-DE" sz="1800" smtClean="0">
                <a:cs typeface="+mn-cs"/>
              </a:rPr>
              <a:t>3 different types of hydrogen</a:t>
            </a:r>
          </a:p>
          <a:p>
            <a:pPr eaLnBrk="1" hangingPunct="1">
              <a:defRPr/>
            </a:pPr>
            <a:r>
              <a:rPr lang="de-DE" sz="1800" smtClean="0">
                <a:cs typeface="+mn-cs"/>
              </a:rPr>
              <a:t>2 different types of carbon</a:t>
            </a:r>
          </a:p>
        </p:txBody>
      </p:sp>
      <p:graphicFrame>
        <p:nvGraphicFramePr>
          <p:cNvPr id="19460" name="Object 6"/>
          <p:cNvGraphicFramePr>
            <a:graphicFrameLocks noChangeAspect="1"/>
          </p:cNvGraphicFramePr>
          <p:nvPr/>
        </p:nvGraphicFramePr>
        <p:xfrm>
          <a:off x="6227763" y="1412875"/>
          <a:ext cx="1573212" cy="230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" name="CS ChemDraw Drawing" r:id="rId3" imgW="1371600" imgH="2006600" progId="ChemDraw.Document.6.0">
                  <p:embed/>
                </p:oleObj>
              </mc:Choice>
              <mc:Fallback>
                <p:oleObj name="CS ChemDraw Drawing" r:id="rId3" imgW="1371600" imgH="20066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1412875"/>
                        <a:ext cx="1573212" cy="230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1" name="Picture 7" descr="leap_ss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4876"/>
            <a:ext cx="4968875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4889" y="6393315"/>
            <a:ext cx="826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$&gt;</a:t>
            </a:r>
            <a:r>
              <a:rPr lang="en-US" dirty="0" smtClean="0">
                <a:latin typeface="Courier"/>
                <a:cs typeface="Courier"/>
              </a:rPr>
              <a:t>antechamber –</a:t>
            </a:r>
            <a:r>
              <a:rPr lang="en-US" dirty="0" err="1" smtClean="0"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MOL.pdb</a:t>
            </a:r>
            <a:r>
              <a:rPr lang="en-US" dirty="0" smtClean="0">
                <a:latin typeface="Courier"/>
                <a:cs typeface="Courier"/>
              </a:rPr>
              <a:t> –fi </a:t>
            </a:r>
            <a:r>
              <a:rPr lang="en-US" dirty="0" err="1" smtClean="0">
                <a:latin typeface="Courier"/>
                <a:cs typeface="Courier"/>
              </a:rPr>
              <a:t>pdb</a:t>
            </a:r>
            <a:r>
              <a:rPr lang="en-US" dirty="0" smtClean="0">
                <a:latin typeface="Courier"/>
                <a:cs typeface="Courier"/>
              </a:rPr>
              <a:t> –o MOL.mol2 –</a:t>
            </a:r>
            <a:r>
              <a:rPr lang="en-US" dirty="0" err="1" smtClean="0">
                <a:latin typeface="Courier"/>
                <a:cs typeface="Courier"/>
              </a:rPr>
              <a:t>fo</a:t>
            </a:r>
            <a:r>
              <a:rPr lang="en-US" dirty="0" smtClean="0">
                <a:latin typeface="Courier"/>
                <a:cs typeface="Courier"/>
              </a:rPr>
              <a:t> mol2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1417638"/>
            <a:ext cx="51646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 dirty="0"/>
              <a:t>The GAFF </a:t>
            </a:r>
            <a:r>
              <a:rPr lang="de-DE" sz="2400" dirty="0" err="1"/>
              <a:t>force</a:t>
            </a:r>
            <a:r>
              <a:rPr lang="de-DE" sz="2400" dirty="0"/>
              <a:t> </a:t>
            </a:r>
            <a:r>
              <a:rPr lang="de-DE" sz="2400" dirty="0" err="1"/>
              <a:t>field</a:t>
            </a:r>
            <a:r>
              <a:rPr lang="de-DE" sz="2400" dirty="0"/>
              <a:t> </a:t>
            </a:r>
          </a:p>
          <a:p>
            <a:pPr marL="342900" indent="-342900">
              <a:buFont typeface="Wingdings" charset="2"/>
              <a:buChar char="§"/>
              <a:defRPr/>
            </a:pPr>
            <a:r>
              <a:rPr lang="de-DE" sz="2000" dirty="0" err="1"/>
              <a:t>Designed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compatibility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Amber </a:t>
            </a:r>
            <a:r>
              <a:rPr lang="de-DE" sz="2000" dirty="0" err="1"/>
              <a:t>protein</a:t>
            </a:r>
            <a:r>
              <a:rPr lang="de-DE" sz="2000" dirty="0"/>
              <a:t> </a:t>
            </a:r>
            <a:r>
              <a:rPr lang="de-DE" sz="2000" dirty="0" err="1"/>
              <a:t>forcefields</a:t>
            </a:r>
            <a:r>
              <a:rPr lang="de-DE" dirty="0"/>
              <a:t>, </a:t>
            </a:r>
          </a:p>
          <a:p>
            <a:pPr marL="1085850" lvl="1" indent="-342900">
              <a:buFont typeface="Wingdings" charset="2"/>
              <a:buChar char="§"/>
              <a:defRPr/>
            </a:pPr>
            <a:r>
              <a:rPr lang="de-DE" sz="2000" dirty="0" err="1"/>
              <a:t>Uses</a:t>
            </a:r>
            <a:r>
              <a:rPr lang="de-DE" sz="2000" dirty="0"/>
              <a:t> </a:t>
            </a:r>
            <a:r>
              <a:rPr lang="de-DE" sz="2000" dirty="0" err="1"/>
              <a:t>lower</a:t>
            </a:r>
            <a:r>
              <a:rPr lang="de-DE" sz="2000" dirty="0"/>
              <a:t> </a:t>
            </a:r>
            <a:r>
              <a:rPr lang="de-DE" sz="2000" dirty="0" err="1"/>
              <a:t>case</a:t>
            </a:r>
            <a:r>
              <a:rPr lang="de-DE" sz="2000" dirty="0"/>
              <a:t> </a:t>
            </a:r>
            <a:r>
              <a:rPr lang="de-DE" sz="2000" dirty="0" err="1"/>
              <a:t>atom</a:t>
            </a:r>
            <a:r>
              <a:rPr lang="de-DE" sz="2000" dirty="0"/>
              <a:t> </a:t>
            </a:r>
            <a:r>
              <a:rPr lang="de-DE" sz="2000" dirty="0" err="1"/>
              <a:t>types</a:t>
            </a:r>
            <a:r>
              <a:rPr lang="de-DE" dirty="0"/>
              <a:t>.</a:t>
            </a:r>
          </a:p>
          <a:p>
            <a:pPr marL="1485900" lvl="2" indent="-342900">
              <a:buFont typeface="Wingdings" charset="2"/>
              <a:buChar char="Ø"/>
              <a:defRPr/>
            </a:pPr>
            <a:r>
              <a:rPr lang="de-DE" dirty="0" err="1"/>
              <a:t>Exception</a:t>
            </a:r>
            <a:r>
              <a:rPr lang="de-DE" dirty="0"/>
              <a:t> </a:t>
            </a:r>
            <a:r>
              <a:rPr lang="de-DE" dirty="0" err="1"/>
              <a:t>Metal</a:t>
            </a:r>
            <a:r>
              <a:rPr lang="de-DE" dirty="0"/>
              <a:t> </a:t>
            </a:r>
            <a:r>
              <a:rPr lang="de-DE" dirty="0" err="1"/>
              <a:t>types</a:t>
            </a:r>
            <a:endParaRPr lang="de-D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005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Partial Charges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6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Charge Models</a:t>
            </a:r>
          </a:p>
          <a:p>
            <a:r>
              <a:rPr lang="en-US" sz="2800" dirty="0" smtClean="0"/>
              <a:t>AM1-BCC (AM1 w/ Bond Corrected Charges)</a:t>
            </a:r>
          </a:p>
          <a:p>
            <a:pPr lvl="1"/>
            <a:r>
              <a:rPr lang="en-US" dirty="0" smtClean="0"/>
              <a:t>Charges are derived from semi-empirical calculations</a:t>
            </a:r>
          </a:p>
          <a:p>
            <a:r>
              <a:rPr lang="en-US" sz="2800" dirty="0" smtClean="0"/>
              <a:t>RESP (Restrained Electrostatic Potential)</a:t>
            </a:r>
          </a:p>
          <a:p>
            <a:pPr lvl="1"/>
            <a:r>
              <a:rPr lang="en-US" dirty="0" smtClean="0"/>
              <a:t>Charges derived from QM calculations</a:t>
            </a:r>
          </a:p>
          <a:p>
            <a:pPr lvl="2"/>
            <a:r>
              <a:rPr lang="en-US" dirty="0" smtClean="0"/>
              <a:t>HF/6-31G</a:t>
            </a:r>
            <a:r>
              <a:rPr lang="en-US" dirty="0" smtClean="0"/>
              <a:t>* [ </a:t>
            </a:r>
            <a:r>
              <a:rPr lang="fi-FI" dirty="0" smtClean="0"/>
              <a:t>iop</a:t>
            </a:r>
            <a:r>
              <a:rPr lang="fi-FI" dirty="0"/>
              <a:t>(6/33=2</a:t>
            </a:r>
            <a:r>
              <a:rPr lang="fi-FI" dirty="0" smtClean="0"/>
              <a:t>) ]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566449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Example:</a:t>
            </a:r>
          </a:p>
          <a:p>
            <a:r>
              <a:rPr lang="en-US" dirty="0" smtClean="0"/>
              <a:t>$&gt;</a:t>
            </a:r>
            <a:r>
              <a:rPr lang="en-US" sz="1600" dirty="0" smtClean="0">
                <a:latin typeface="Courier"/>
                <a:cs typeface="Courier"/>
              </a:rPr>
              <a:t>antechamber –</a:t>
            </a:r>
            <a:r>
              <a:rPr lang="en-US" sz="1600" dirty="0" err="1" smtClean="0">
                <a:latin typeface="Courier"/>
                <a:cs typeface="Courier"/>
              </a:rPr>
              <a:t>i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  <a:r>
              <a:rPr lang="en-US" sz="1600" dirty="0" err="1" smtClean="0">
                <a:latin typeface="Courier"/>
                <a:cs typeface="Courier"/>
              </a:rPr>
              <a:t>MOL.log</a:t>
            </a:r>
            <a:r>
              <a:rPr lang="en-US" sz="1600" dirty="0" smtClean="0">
                <a:latin typeface="Courier"/>
                <a:cs typeface="Courier"/>
              </a:rPr>
              <a:t> –fi gout –o MOL.charg.mol2 –</a:t>
            </a:r>
            <a:r>
              <a:rPr lang="en-US" sz="1600" dirty="0" err="1" smtClean="0">
                <a:latin typeface="Courier"/>
                <a:cs typeface="Courier"/>
              </a:rPr>
              <a:t>fo</a:t>
            </a:r>
            <a:r>
              <a:rPr lang="en-US" sz="1600" dirty="0" smtClean="0">
                <a:latin typeface="Courier"/>
                <a:cs typeface="Courier"/>
              </a:rPr>
              <a:t> mol2 </a:t>
            </a:r>
            <a:r>
              <a:rPr lang="en-US" sz="1600" b="1" dirty="0" smtClean="0">
                <a:latin typeface="Courier"/>
                <a:cs typeface="Courier"/>
              </a:rPr>
              <a:t>–c </a:t>
            </a:r>
            <a:r>
              <a:rPr lang="en-US" sz="1600" b="1" dirty="0" err="1" smtClean="0">
                <a:latin typeface="Courier"/>
                <a:cs typeface="Courier"/>
              </a:rPr>
              <a:t>resp</a:t>
            </a:r>
            <a:endParaRPr lang="en-US" sz="1600" b="1" dirty="0">
              <a:latin typeface="Courier"/>
              <a:cs typeface="Courier"/>
            </a:endParaRP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932362"/>
              </p:ext>
            </p:extLst>
          </p:nvPr>
        </p:nvGraphicFramePr>
        <p:xfrm>
          <a:off x="7119938" y="1417638"/>
          <a:ext cx="1784350" cy="230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CS ChemDraw Drawing" r:id="rId3" imgW="1549400" imgH="2006600" progId="ChemDraw.Document.6.0">
                  <p:embed/>
                </p:oleObj>
              </mc:Choice>
              <mc:Fallback>
                <p:oleObj name="CS ChemDraw Drawing" r:id="rId3" imgW="1549400" imgH="20066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9938" y="1417638"/>
                        <a:ext cx="1784350" cy="230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9212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0-06 at 3.19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900"/>
            <a:ext cx="9144000" cy="463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12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 for Missing Force Field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program </a:t>
            </a:r>
            <a:r>
              <a:rPr lang="en-US" dirty="0" err="1" smtClean="0">
                <a:latin typeface="Courier New"/>
                <a:cs typeface="Courier New"/>
              </a:rPr>
              <a:t>parmchk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cs typeface="Courier New"/>
              </a:rPr>
              <a:t>can be used to check for missing parameters:</a:t>
            </a:r>
          </a:p>
          <a:p>
            <a:pPr lvl="3"/>
            <a:r>
              <a:rPr lang="en-US" dirty="0" smtClean="0">
                <a:cs typeface="Courier New"/>
              </a:rPr>
              <a:t>Bond, Angles, Dihedrals, etc.</a:t>
            </a:r>
          </a:p>
          <a:p>
            <a:pPr marL="0" indent="0">
              <a:buNone/>
            </a:pPr>
            <a:r>
              <a:rPr lang="en-US" dirty="0" smtClean="0">
                <a:cs typeface="Courier New"/>
              </a:rPr>
              <a:t>$&gt;</a:t>
            </a:r>
            <a:r>
              <a:rPr lang="en-US" sz="2000" dirty="0" err="1" smtClean="0">
                <a:latin typeface="Courier New"/>
                <a:cs typeface="Courier New"/>
              </a:rPr>
              <a:t>parmchk</a:t>
            </a:r>
            <a:r>
              <a:rPr lang="en-US" sz="2000" dirty="0" smtClean="0">
                <a:latin typeface="Courier New"/>
                <a:cs typeface="Courier New"/>
              </a:rPr>
              <a:t> –</a:t>
            </a:r>
            <a:r>
              <a:rPr lang="en-US" sz="2000" dirty="0" err="1" smtClean="0">
                <a:latin typeface="Courier New"/>
                <a:cs typeface="Courier New"/>
              </a:rPr>
              <a:t>i</a:t>
            </a:r>
            <a:r>
              <a:rPr lang="en-US" sz="2000" dirty="0" smtClean="0">
                <a:latin typeface="Courier New"/>
                <a:cs typeface="Courier New"/>
              </a:rPr>
              <a:t> Mol.mol2 –o </a:t>
            </a:r>
            <a:r>
              <a:rPr lang="en-US" sz="2000" dirty="0" err="1" smtClean="0">
                <a:latin typeface="Courier New"/>
                <a:cs typeface="Courier New"/>
              </a:rPr>
              <a:t>Mol.frcmod</a:t>
            </a:r>
            <a:r>
              <a:rPr lang="en-US" sz="2000" dirty="0" smtClean="0">
                <a:latin typeface="Courier New"/>
                <a:cs typeface="Courier New"/>
              </a:rPr>
              <a:t> –f mol2</a:t>
            </a:r>
          </a:p>
          <a:p>
            <a:pPr marL="0" indent="0">
              <a:buNone/>
            </a:pPr>
            <a:endParaRPr lang="en-US" sz="20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086557" y="3711221"/>
            <a:ext cx="5545666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remark goes here</a:t>
            </a:r>
          </a:p>
          <a:p>
            <a:r>
              <a:rPr lang="en-US" sz="1200" dirty="0">
                <a:latin typeface="Arial"/>
                <a:cs typeface="Arial"/>
              </a:rPr>
              <a:t>MASS</a:t>
            </a:r>
          </a:p>
          <a:p>
            <a:endParaRPr lang="en-US" sz="1200" dirty="0">
              <a:latin typeface="Arial"/>
              <a:cs typeface="Arial"/>
            </a:endParaRPr>
          </a:p>
          <a:p>
            <a:r>
              <a:rPr lang="en-US" sz="1200" dirty="0">
                <a:latin typeface="Arial"/>
                <a:cs typeface="Arial"/>
              </a:rPr>
              <a:t>BOND</a:t>
            </a:r>
          </a:p>
          <a:p>
            <a:endParaRPr lang="en-US" sz="1200" dirty="0">
              <a:latin typeface="Arial"/>
              <a:cs typeface="Arial"/>
            </a:endParaRPr>
          </a:p>
          <a:p>
            <a:r>
              <a:rPr lang="en-US" sz="1200" dirty="0">
                <a:latin typeface="Arial"/>
                <a:cs typeface="Arial"/>
              </a:rPr>
              <a:t>ANGLE</a:t>
            </a:r>
          </a:p>
          <a:p>
            <a:endParaRPr lang="en-US" sz="1200" dirty="0">
              <a:latin typeface="Arial"/>
              <a:cs typeface="Arial"/>
            </a:endParaRPr>
          </a:p>
          <a:p>
            <a:r>
              <a:rPr lang="en-US" sz="1200" dirty="0">
                <a:latin typeface="Arial"/>
                <a:cs typeface="Arial"/>
              </a:rPr>
              <a:t>DIHE</a:t>
            </a:r>
          </a:p>
          <a:p>
            <a:endParaRPr lang="en-US" sz="1200" b="1" dirty="0" smtClean="0">
              <a:latin typeface="Arial"/>
              <a:cs typeface="Arial"/>
            </a:endParaRPr>
          </a:p>
          <a:p>
            <a:endParaRPr lang="en-US" sz="1200" b="1" dirty="0" smtClean="0">
              <a:latin typeface="Arial"/>
              <a:cs typeface="Arial"/>
            </a:endParaRPr>
          </a:p>
          <a:p>
            <a:r>
              <a:rPr lang="en-US" sz="1200" dirty="0" smtClean="0">
                <a:latin typeface="Arial"/>
                <a:cs typeface="Arial"/>
              </a:rPr>
              <a:t>IMPROPER</a:t>
            </a:r>
            <a:endParaRPr lang="en-US" sz="1200" dirty="0">
              <a:latin typeface="Arial"/>
              <a:cs typeface="Arial"/>
            </a:endParaRPr>
          </a:p>
          <a:p>
            <a:r>
              <a:rPr lang="da-DK" sz="1200" dirty="0" err="1">
                <a:latin typeface="Arial"/>
                <a:cs typeface="Arial"/>
              </a:rPr>
              <a:t>ca</a:t>
            </a:r>
            <a:r>
              <a:rPr lang="da-DK" sz="1200" dirty="0">
                <a:latin typeface="Arial"/>
                <a:cs typeface="Arial"/>
              </a:rPr>
              <a:t>-</a:t>
            </a:r>
            <a:r>
              <a:rPr lang="da-DK" sz="1200" dirty="0" err="1">
                <a:latin typeface="Arial"/>
                <a:cs typeface="Arial"/>
              </a:rPr>
              <a:t>ca</a:t>
            </a:r>
            <a:r>
              <a:rPr lang="da-DK" sz="1200" dirty="0">
                <a:latin typeface="Arial"/>
                <a:cs typeface="Arial"/>
              </a:rPr>
              <a:t>-</a:t>
            </a:r>
            <a:r>
              <a:rPr lang="da-DK" sz="1200" dirty="0" err="1">
                <a:latin typeface="Arial"/>
                <a:cs typeface="Arial"/>
              </a:rPr>
              <a:t>ca</a:t>
            </a:r>
            <a:r>
              <a:rPr lang="da-DK" sz="1200" dirty="0">
                <a:latin typeface="Arial"/>
                <a:cs typeface="Arial"/>
              </a:rPr>
              <a:t>-ha         1.1          180.0         2.0          General </a:t>
            </a:r>
            <a:r>
              <a:rPr lang="da-DK" sz="1200" dirty="0" err="1">
                <a:latin typeface="Arial"/>
                <a:cs typeface="Arial"/>
              </a:rPr>
              <a:t>improper</a:t>
            </a:r>
            <a:r>
              <a:rPr lang="da-DK" sz="1200" dirty="0">
                <a:latin typeface="Arial"/>
                <a:cs typeface="Arial"/>
              </a:rPr>
              <a:t> </a:t>
            </a:r>
            <a:r>
              <a:rPr lang="da-DK" sz="1200" dirty="0" err="1">
                <a:latin typeface="Arial"/>
                <a:cs typeface="Arial"/>
              </a:rPr>
              <a:t>torsional</a:t>
            </a:r>
            <a:r>
              <a:rPr lang="da-DK" sz="1200" dirty="0">
                <a:latin typeface="Arial"/>
                <a:cs typeface="Arial"/>
              </a:rPr>
              <a:t> angle (2 general atom types)</a:t>
            </a:r>
          </a:p>
          <a:p>
            <a:endParaRPr lang="da-DK" sz="1200" dirty="0">
              <a:latin typeface="Arial"/>
              <a:cs typeface="Arial"/>
            </a:endParaRPr>
          </a:p>
          <a:p>
            <a:r>
              <a:rPr lang="da-DK" sz="1200" dirty="0" smtClean="0">
                <a:latin typeface="Arial"/>
                <a:cs typeface="Arial"/>
              </a:rPr>
              <a:t>NONBON</a:t>
            </a:r>
            <a:endParaRPr lang="da-DK" sz="12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32223" y="4318000"/>
            <a:ext cx="26682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"</a:t>
            </a:r>
            <a:r>
              <a:rPr lang="en-US" sz="1400" b="1" dirty="0"/>
              <a:t>ATTN: NEEDS </a:t>
            </a:r>
            <a:r>
              <a:rPr lang="en-US" sz="1400" b="1" dirty="0" smtClean="0"/>
              <a:t>REVISION</a:t>
            </a:r>
            <a:r>
              <a:rPr lang="en-US" sz="1400" dirty="0" smtClean="0"/>
              <a:t>”</a:t>
            </a:r>
          </a:p>
          <a:p>
            <a:r>
              <a:rPr lang="en-US" sz="1400" dirty="0" smtClean="0"/>
              <a:t>You need to provide the parameters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086557" y="5187833"/>
            <a:ext cx="5393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ca</a:t>
            </a:r>
            <a:r>
              <a:rPr lang="en-US" sz="1200" dirty="0"/>
              <a:t>-</a:t>
            </a:r>
            <a:r>
              <a:rPr lang="en-US" sz="1200" dirty="0" err="1"/>
              <a:t>ca</a:t>
            </a:r>
            <a:r>
              <a:rPr lang="en-US" sz="1200" dirty="0"/>
              <a:t>-f -</a:t>
            </a:r>
            <a:r>
              <a:rPr lang="en-US" sz="1200" dirty="0" err="1"/>
              <a:t>ca</a:t>
            </a:r>
            <a:r>
              <a:rPr lang="en-US" sz="1200" dirty="0"/>
              <a:t>   1    0.000         0.000           0.000      </a:t>
            </a:r>
            <a:r>
              <a:rPr lang="en-US" sz="1200" b="1" dirty="0">
                <a:solidFill>
                  <a:srgbClr val="FF0000"/>
                </a:solidFill>
              </a:rPr>
              <a:t>ATTN, need revision (Example Only)</a:t>
            </a:r>
            <a:endParaRPr lang="en-US" sz="1200" b="1" dirty="0">
              <a:solidFill>
                <a:srgbClr val="FF0000"/>
              </a:solidFill>
              <a:latin typeface="Arial"/>
              <a:cs typeface="Arial"/>
            </a:endParaRPr>
          </a:p>
          <a:p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19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7973</TotalTime>
  <Words>976</Words>
  <Application>Microsoft Macintosh PowerPoint</Application>
  <PresentationFormat>On-screen Show (4:3)</PresentationFormat>
  <Paragraphs>182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CS ChemDraw Drawing</vt:lpstr>
      <vt:lpstr>Dealing with Non-standard Residues in AMBER</vt:lpstr>
      <vt:lpstr>Parameters for Standard Residues</vt:lpstr>
      <vt:lpstr>Programs that Aid in Generating Parameters</vt:lpstr>
      <vt:lpstr>Steps to Building Parameters for Non-standard Residues</vt:lpstr>
      <vt:lpstr>Define a topology</vt:lpstr>
      <vt:lpstr>Select atom types</vt:lpstr>
      <vt:lpstr>Calculating Partial Charges</vt:lpstr>
      <vt:lpstr>PowerPoint Presentation</vt:lpstr>
      <vt:lpstr>Check for Missing Force Field Parameters</vt:lpstr>
      <vt:lpstr>Build a Library File</vt:lpstr>
      <vt:lpstr>Non-Standard Residues in Protein</vt:lpstr>
      <vt:lpstr>Format the PDB</vt:lpstr>
      <vt:lpstr>Build the Copper Residue Library </vt:lpstr>
      <vt:lpstr>Check for Missing Parameters</vt:lpstr>
      <vt:lpstr>Provide Parameters via Frcmod File</vt:lpstr>
      <vt:lpstr>Parameter Database</vt:lpstr>
      <vt:lpstr>Parmed.py</vt:lpstr>
      <vt:lpstr>Conclusion</vt:lpstr>
    </vt:vector>
  </TitlesOfParts>
  <Company>McGee,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Dealing with Non-standard Residues in AMBER</dc:title>
  <dc:creator>T. Dwight McGee Jr.</dc:creator>
  <cp:lastModifiedBy>Thomas Cheatham</cp:lastModifiedBy>
  <cp:revision>102</cp:revision>
  <dcterms:created xsi:type="dcterms:W3CDTF">2014-05-28T16:10:02Z</dcterms:created>
  <dcterms:modified xsi:type="dcterms:W3CDTF">2014-10-06T21:22:49Z</dcterms:modified>
</cp:coreProperties>
</file>