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72" r:id="rId4"/>
    <p:sldId id="273" r:id="rId5"/>
    <p:sldId id="282" r:id="rId6"/>
    <p:sldId id="283" r:id="rId7"/>
    <p:sldId id="284" r:id="rId8"/>
    <p:sldId id="285" r:id="rId9"/>
    <p:sldId id="287" r:id="rId10"/>
    <p:sldId id="286" r:id="rId11"/>
    <p:sldId id="288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67" r:id="rId21"/>
    <p:sldId id="258" r:id="rId22"/>
    <p:sldId id="289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268" r:id="rId34"/>
    <p:sldId id="263" r:id="rId35"/>
    <p:sldId id="265" r:id="rId36"/>
    <p:sldId id="300" r:id="rId37"/>
    <p:sldId id="260" r:id="rId38"/>
    <p:sldId id="266" r:id="rId39"/>
    <p:sldId id="259" r:id="rId40"/>
    <p:sldId id="261" r:id="rId41"/>
    <p:sldId id="269" r:id="rId42"/>
    <p:sldId id="270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95791-3ADD-C34C-89FE-C288BA11A3F7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EBBD8-40D5-8843-B1CE-D6C03A1AE381}">
      <dgm:prSet phldrT="[Text]"/>
      <dgm:spPr/>
      <dgm:t>
        <a:bodyPr/>
        <a:lstStyle/>
        <a:p>
          <a:r>
            <a:rPr lang="en-US" b="1" dirty="0" smtClean="0"/>
            <a:t>MMPBSA</a:t>
          </a:r>
          <a:endParaRPr lang="en-US" b="1" dirty="0"/>
        </a:p>
      </dgm:t>
    </dgm:pt>
    <dgm:pt modelId="{4ADC0701-7473-A748-9942-BBA15204541C}" type="parTrans" cxnId="{2C6CAE52-D2FF-7A43-9E1C-8747F53ED6C4}">
      <dgm:prSet/>
      <dgm:spPr/>
      <dgm:t>
        <a:bodyPr/>
        <a:lstStyle/>
        <a:p>
          <a:endParaRPr lang="en-US"/>
        </a:p>
      </dgm:t>
    </dgm:pt>
    <dgm:pt modelId="{F0332D67-C132-0747-9009-AD81591BDF61}" type="sibTrans" cxnId="{2C6CAE52-D2FF-7A43-9E1C-8747F53ED6C4}">
      <dgm:prSet/>
      <dgm:spPr/>
      <dgm:t>
        <a:bodyPr/>
        <a:lstStyle/>
        <a:p>
          <a:endParaRPr lang="en-US"/>
        </a:p>
      </dgm:t>
    </dgm:pt>
    <dgm:pt modelId="{166CD11E-35B8-FA45-9B94-CDB87DA476D4}">
      <dgm:prSet phldrT="[Text]"/>
      <dgm:spPr/>
      <dgm:t>
        <a:bodyPr/>
        <a:lstStyle/>
        <a:p>
          <a:r>
            <a:rPr lang="en-US" b="1" i="0" dirty="0" err="1" smtClean="0">
              <a:latin typeface="Courier New"/>
              <a:cs typeface="Courier New"/>
            </a:rPr>
            <a:t>cpptraj</a:t>
          </a:r>
          <a:endParaRPr lang="en-US" b="1" i="0" dirty="0">
            <a:latin typeface="Courier New"/>
            <a:cs typeface="Courier New"/>
          </a:endParaRPr>
        </a:p>
      </dgm:t>
    </dgm:pt>
    <dgm:pt modelId="{C8AC440B-0BC2-EE42-B67A-A585BDE3A3A7}" type="parTrans" cxnId="{8BA9C216-05DC-5843-AB01-AFA9B5CD3E07}">
      <dgm:prSet/>
      <dgm:spPr/>
      <dgm:t>
        <a:bodyPr/>
        <a:lstStyle/>
        <a:p>
          <a:endParaRPr lang="en-US"/>
        </a:p>
      </dgm:t>
    </dgm:pt>
    <dgm:pt modelId="{C30B35FB-6EED-074E-8F8E-A8AF693F5211}" type="sibTrans" cxnId="{8BA9C216-05DC-5843-AB01-AFA9B5CD3E07}">
      <dgm:prSet/>
      <dgm:spPr/>
      <dgm:t>
        <a:bodyPr/>
        <a:lstStyle/>
        <a:p>
          <a:endParaRPr lang="en-US"/>
        </a:p>
      </dgm:t>
    </dgm:pt>
    <dgm:pt modelId="{9B2E1C35-C162-B743-AF02-CB256F476B61}">
      <dgm:prSet phldrT="[Text]"/>
      <dgm:spPr/>
      <dgm:t>
        <a:bodyPr/>
        <a:lstStyle/>
        <a:p>
          <a:r>
            <a:rPr lang="en-US" b="1" i="0" dirty="0" smtClean="0">
              <a:latin typeface="Courier New"/>
              <a:cs typeface="Courier New"/>
            </a:rPr>
            <a:t>nab</a:t>
          </a:r>
          <a:endParaRPr lang="en-US" b="1" i="0" dirty="0">
            <a:latin typeface="Courier New"/>
            <a:cs typeface="Courier New"/>
          </a:endParaRPr>
        </a:p>
      </dgm:t>
    </dgm:pt>
    <dgm:pt modelId="{2992E70A-B8E9-F644-8C6B-74891975CECC}" type="parTrans" cxnId="{9B61CC00-B727-EF41-B783-21F20E4D32FE}">
      <dgm:prSet/>
      <dgm:spPr/>
      <dgm:t>
        <a:bodyPr/>
        <a:lstStyle/>
        <a:p>
          <a:endParaRPr lang="en-US"/>
        </a:p>
      </dgm:t>
    </dgm:pt>
    <dgm:pt modelId="{1BC01D05-5098-D648-856F-F1D2032E3826}" type="sibTrans" cxnId="{9B61CC00-B727-EF41-B783-21F20E4D32FE}">
      <dgm:prSet/>
      <dgm:spPr/>
      <dgm:t>
        <a:bodyPr/>
        <a:lstStyle/>
        <a:p>
          <a:endParaRPr lang="en-US"/>
        </a:p>
      </dgm:t>
    </dgm:pt>
    <dgm:pt modelId="{C21251F5-A1E0-FE46-9757-11BDF8D9DA82}">
      <dgm:prSet/>
      <dgm:spPr/>
      <dgm:t>
        <a:bodyPr/>
        <a:lstStyle/>
        <a:p>
          <a:r>
            <a:rPr lang="en-US" b="1" i="0" dirty="0" smtClean="0">
              <a:latin typeface="Courier New"/>
              <a:cs typeface="Courier New"/>
            </a:rPr>
            <a:t>sander</a:t>
          </a:r>
          <a:endParaRPr lang="en-US" b="1" i="0" dirty="0">
            <a:latin typeface="Courier New"/>
            <a:cs typeface="Courier New"/>
          </a:endParaRPr>
        </a:p>
      </dgm:t>
    </dgm:pt>
    <dgm:pt modelId="{36D3D031-2061-DA4E-B2EC-1ADE285CD593}" type="parTrans" cxnId="{971ED389-CC2D-E349-87F3-62F31ACA7DC3}">
      <dgm:prSet/>
      <dgm:spPr/>
      <dgm:t>
        <a:bodyPr/>
        <a:lstStyle/>
        <a:p>
          <a:endParaRPr lang="en-US"/>
        </a:p>
      </dgm:t>
    </dgm:pt>
    <dgm:pt modelId="{A9646C4E-7065-0D46-AD89-33DA9B5CABAD}" type="sibTrans" cxnId="{971ED389-CC2D-E349-87F3-62F31ACA7DC3}">
      <dgm:prSet/>
      <dgm:spPr/>
      <dgm:t>
        <a:bodyPr/>
        <a:lstStyle/>
        <a:p>
          <a:endParaRPr lang="en-US"/>
        </a:p>
      </dgm:t>
    </dgm:pt>
    <dgm:pt modelId="{09BFD37A-6584-ED44-BEC8-9BF926643C71}" type="pres">
      <dgm:prSet presAssocID="{42495791-3ADD-C34C-89FE-C288BA11A3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EBCFD49-EDAD-4747-9A02-9886F2424F76}" type="pres">
      <dgm:prSet presAssocID="{CB8EBBD8-40D5-8843-B1CE-D6C03A1AE381}" presName="hierRoot1" presStyleCnt="0"/>
      <dgm:spPr/>
    </dgm:pt>
    <dgm:pt modelId="{B1FDD2FD-832F-CF44-ADE6-21C856F97815}" type="pres">
      <dgm:prSet presAssocID="{CB8EBBD8-40D5-8843-B1CE-D6C03A1AE381}" presName="composite" presStyleCnt="0"/>
      <dgm:spPr/>
    </dgm:pt>
    <dgm:pt modelId="{A49D1C0B-7595-9D48-9A1A-0152B46BA30B}" type="pres">
      <dgm:prSet presAssocID="{CB8EBBD8-40D5-8843-B1CE-D6C03A1AE381}" presName="background" presStyleLbl="node0" presStyleIdx="0" presStyleCnt="1"/>
      <dgm:spPr/>
    </dgm:pt>
    <dgm:pt modelId="{D2635166-3EB3-A244-89B9-188C72D23BA3}" type="pres">
      <dgm:prSet presAssocID="{CB8EBBD8-40D5-8843-B1CE-D6C03A1AE38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C3BD01-9E1A-B043-BED5-DA30FB33D027}" type="pres">
      <dgm:prSet presAssocID="{CB8EBBD8-40D5-8843-B1CE-D6C03A1AE381}" presName="hierChild2" presStyleCnt="0"/>
      <dgm:spPr/>
    </dgm:pt>
    <dgm:pt modelId="{59EA863D-5D43-9641-9085-4E80B39B098C}" type="pres">
      <dgm:prSet presAssocID="{C8AC440B-0BC2-EE42-B67A-A585BDE3A3A7}" presName="Name10" presStyleLbl="parChTrans1D2" presStyleIdx="0" presStyleCnt="3"/>
      <dgm:spPr/>
      <dgm:t>
        <a:bodyPr/>
        <a:lstStyle/>
        <a:p>
          <a:endParaRPr lang="en-US"/>
        </a:p>
      </dgm:t>
    </dgm:pt>
    <dgm:pt modelId="{26130F72-1DF8-0F4E-A9B7-2FA7CBA5E93C}" type="pres">
      <dgm:prSet presAssocID="{166CD11E-35B8-FA45-9B94-CDB87DA476D4}" presName="hierRoot2" presStyleCnt="0"/>
      <dgm:spPr/>
    </dgm:pt>
    <dgm:pt modelId="{CF7EFF7D-E1FE-174C-A57F-01946AAA422E}" type="pres">
      <dgm:prSet presAssocID="{166CD11E-35B8-FA45-9B94-CDB87DA476D4}" presName="composite2" presStyleCnt="0"/>
      <dgm:spPr/>
    </dgm:pt>
    <dgm:pt modelId="{2CE22151-40D9-D749-965A-44D690B91181}" type="pres">
      <dgm:prSet presAssocID="{166CD11E-35B8-FA45-9B94-CDB87DA476D4}" presName="background2" presStyleLbl="node2" presStyleIdx="0" presStyleCnt="3"/>
      <dgm:spPr/>
    </dgm:pt>
    <dgm:pt modelId="{17032857-8929-9D4D-9E1C-C15B292E812F}" type="pres">
      <dgm:prSet presAssocID="{166CD11E-35B8-FA45-9B94-CDB87DA476D4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483A84-92EB-B449-A35E-13C41EC6D841}" type="pres">
      <dgm:prSet presAssocID="{166CD11E-35B8-FA45-9B94-CDB87DA476D4}" presName="hierChild3" presStyleCnt="0"/>
      <dgm:spPr/>
    </dgm:pt>
    <dgm:pt modelId="{86A2EB7F-752E-2240-8BAB-FE96F44E3FD6}" type="pres">
      <dgm:prSet presAssocID="{36D3D031-2061-DA4E-B2EC-1ADE285CD593}" presName="Name10" presStyleLbl="parChTrans1D2" presStyleIdx="1" presStyleCnt="3"/>
      <dgm:spPr/>
      <dgm:t>
        <a:bodyPr/>
        <a:lstStyle/>
        <a:p>
          <a:endParaRPr lang="en-US"/>
        </a:p>
      </dgm:t>
    </dgm:pt>
    <dgm:pt modelId="{C2C396AB-E256-3D4C-B6C5-9D965FC96977}" type="pres">
      <dgm:prSet presAssocID="{C21251F5-A1E0-FE46-9757-11BDF8D9DA82}" presName="hierRoot2" presStyleCnt="0"/>
      <dgm:spPr/>
    </dgm:pt>
    <dgm:pt modelId="{326081B6-C996-EB4F-B8B2-28AA9C3978B3}" type="pres">
      <dgm:prSet presAssocID="{C21251F5-A1E0-FE46-9757-11BDF8D9DA82}" presName="composite2" presStyleCnt="0"/>
      <dgm:spPr/>
    </dgm:pt>
    <dgm:pt modelId="{CB6A9057-3D0D-E848-9DE6-7A74F3B31951}" type="pres">
      <dgm:prSet presAssocID="{C21251F5-A1E0-FE46-9757-11BDF8D9DA82}" presName="background2" presStyleLbl="node2" presStyleIdx="1" presStyleCnt="3"/>
      <dgm:spPr/>
    </dgm:pt>
    <dgm:pt modelId="{07EDD32C-FD50-1D41-BAB1-DD88560CB4A7}" type="pres">
      <dgm:prSet presAssocID="{C21251F5-A1E0-FE46-9757-11BDF8D9DA82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0CA904-06E3-DA49-B762-5B83C412A861}" type="pres">
      <dgm:prSet presAssocID="{C21251F5-A1E0-FE46-9757-11BDF8D9DA82}" presName="hierChild3" presStyleCnt="0"/>
      <dgm:spPr/>
    </dgm:pt>
    <dgm:pt modelId="{1CE3BC2B-4D78-524B-802C-B37124D96C24}" type="pres">
      <dgm:prSet presAssocID="{2992E70A-B8E9-F644-8C6B-74891975CECC}" presName="Name10" presStyleLbl="parChTrans1D2" presStyleIdx="2" presStyleCnt="3"/>
      <dgm:spPr/>
      <dgm:t>
        <a:bodyPr/>
        <a:lstStyle/>
        <a:p>
          <a:endParaRPr lang="en-US"/>
        </a:p>
      </dgm:t>
    </dgm:pt>
    <dgm:pt modelId="{AAF83381-AFC5-EB4C-9A51-FF28A27B3BA2}" type="pres">
      <dgm:prSet presAssocID="{9B2E1C35-C162-B743-AF02-CB256F476B61}" presName="hierRoot2" presStyleCnt="0"/>
      <dgm:spPr/>
    </dgm:pt>
    <dgm:pt modelId="{BAA6DC6B-6CCD-B244-98CB-583E94AC1681}" type="pres">
      <dgm:prSet presAssocID="{9B2E1C35-C162-B743-AF02-CB256F476B61}" presName="composite2" presStyleCnt="0"/>
      <dgm:spPr/>
    </dgm:pt>
    <dgm:pt modelId="{C74290E3-3B2D-9E49-A0B3-EC2551203720}" type="pres">
      <dgm:prSet presAssocID="{9B2E1C35-C162-B743-AF02-CB256F476B61}" presName="background2" presStyleLbl="node2" presStyleIdx="2" presStyleCnt="3"/>
      <dgm:spPr/>
    </dgm:pt>
    <dgm:pt modelId="{804900BD-BFA1-F64B-83E7-12E33EF738EA}" type="pres">
      <dgm:prSet presAssocID="{9B2E1C35-C162-B743-AF02-CB256F476B6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F112AA-CD9B-6F4E-B68B-DCD72B229B27}" type="pres">
      <dgm:prSet presAssocID="{9B2E1C35-C162-B743-AF02-CB256F476B61}" presName="hierChild3" presStyleCnt="0"/>
      <dgm:spPr/>
    </dgm:pt>
  </dgm:ptLst>
  <dgm:cxnLst>
    <dgm:cxn modelId="{F9BAD2CF-015A-1243-87E8-3893D60DB02F}" type="presOf" srcId="{CB8EBBD8-40D5-8843-B1CE-D6C03A1AE381}" destId="{D2635166-3EB3-A244-89B9-188C72D23BA3}" srcOrd="0" destOrd="0" presId="urn:microsoft.com/office/officeart/2005/8/layout/hierarchy1"/>
    <dgm:cxn modelId="{9A5530AE-A596-C940-A54A-6BFD93EACCBD}" type="presOf" srcId="{36D3D031-2061-DA4E-B2EC-1ADE285CD593}" destId="{86A2EB7F-752E-2240-8BAB-FE96F44E3FD6}" srcOrd="0" destOrd="0" presId="urn:microsoft.com/office/officeart/2005/8/layout/hierarchy1"/>
    <dgm:cxn modelId="{971ED389-CC2D-E349-87F3-62F31ACA7DC3}" srcId="{CB8EBBD8-40D5-8843-B1CE-D6C03A1AE381}" destId="{C21251F5-A1E0-FE46-9757-11BDF8D9DA82}" srcOrd="1" destOrd="0" parTransId="{36D3D031-2061-DA4E-B2EC-1ADE285CD593}" sibTransId="{A9646C4E-7065-0D46-AD89-33DA9B5CABAD}"/>
    <dgm:cxn modelId="{8BA9C216-05DC-5843-AB01-AFA9B5CD3E07}" srcId="{CB8EBBD8-40D5-8843-B1CE-D6C03A1AE381}" destId="{166CD11E-35B8-FA45-9B94-CDB87DA476D4}" srcOrd="0" destOrd="0" parTransId="{C8AC440B-0BC2-EE42-B67A-A585BDE3A3A7}" sibTransId="{C30B35FB-6EED-074E-8F8E-A8AF693F5211}"/>
    <dgm:cxn modelId="{6169342E-A4F0-764C-9CCC-1FC12BA4FA7D}" type="presOf" srcId="{C21251F5-A1E0-FE46-9757-11BDF8D9DA82}" destId="{07EDD32C-FD50-1D41-BAB1-DD88560CB4A7}" srcOrd="0" destOrd="0" presId="urn:microsoft.com/office/officeart/2005/8/layout/hierarchy1"/>
    <dgm:cxn modelId="{D91B8161-1B2A-0941-ABA9-BB630B5D2DFA}" type="presOf" srcId="{166CD11E-35B8-FA45-9B94-CDB87DA476D4}" destId="{17032857-8929-9D4D-9E1C-C15B292E812F}" srcOrd="0" destOrd="0" presId="urn:microsoft.com/office/officeart/2005/8/layout/hierarchy1"/>
    <dgm:cxn modelId="{B679CE79-2D0E-ED40-B496-1562EBC506B6}" type="presOf" srcId="{42495791-3ADD-C34C-89FE-C288BA11A3F7}" destId="{09BFD37A-6584-ED44-BEC8-9BF926643C71}" srcOrd="0" destOrd="0" presId="urn:microsoft.com/office/officeart/2005/8/layout/hierarchy1"/>
    <dgm:cxn modelId="{2C6CAE52-D2FF-7A43-9E1C-8747F53ED6C4}" srcId="{42495791-3ADD-C34C-89FE-C288BA11A3F7}" destId="{CB8EBBD8-40D5-8843-B1CE-D6C03A1AE381}" srcOrd="0" destOrd="0" parTransId="{4ADC0701-7473-A748-9942-BBA15204541C}" sibTransId="{F0332D67-C132-0747-9009-AD81591BDF61}"/>
    <dgm:cxn modelId="{9B61CC00-B727-EF41-B783-21F20E4D32FE}" srcId="{CB8EBBD8-40D5-8843-B1CE-D6C03A1AE381}" destId="{9B2E1C35-C162-B743-AF02-CB256F476B61}" srcOrd="2" destOrd="0" parTransId="{2992E70A-B8E9-F644-8C6B-74891975CECC}" sibTransId="{1BC01D05-5098-D648-856F-F1D2032E3826}"/>
    <dgm:cxn modelId="{101414F8-9E7B-2F44-9BC9-8D6A70458A9C}" type="presOf" srcId="{C8AC440B-0BC2-EE42-B67A-A585BDE3A3A7}" destId="{59EA863D-5D43-9641-9085-4E80B39B098C}" srcOrd="0" destOrd="0" presId="urn:microsoft.com/office/officeart/2005/8/layout/hierarchy1"/>
    <dgm:cxn modelId="{30BAF984-E1A9-3446-80C3-8DADA3C2809F}" type="presOf" srcId="{9B2E1C35-C162-B743-AF02-CB256F476B61}" destId="{804900BD-BFA1-F64B-83E7-12E33EF738EA}" srcOrd="0" destOrd="0" presId="urn:microsoft.com/office/officeart/2005/8/layout/hierarchy1"/>
    <dgm:cxn modelId="{11989CE2-E5CD-E24F-A5C2-2BB5CAC39432}" type="presOf" srcId="{2992E70A-B8E9-F644-8C6B-74891975CECC}" destId="{1CE3BC2B-4D78-524B-802C-B37124D96C24}" srcOrd="0" destOrd="0" presId="urn:microsoft.com/office/officeart/2005/8/layout/hierarchy1"/>
    <dgm:cxn modelId="{D43BAD23-9907-4E44-9EB6-6DE672EFF053}" type="presParOf" srcId="{09BFD37A-6584-ED44-BEC8-9BF926643C71}" destId="{0EBCFD49-EDAD-4747-9A02-9886F2424F76}" srcOrd="0" destOrd="0" presId="urn:microsoft.com/office/officeart/2005/8/layout/hierarchy1"/>
    <dgm:cxn modelId="{BB5600BF-9C30-4A45-AF3A-98BDAF4EEE9B}" type="presParOf" srcId="{0EBCFD49-EDAD-4747-9A02-9886F2424F76}" destId="{B1FDD2FD-832F-CF44-ADE6-21C856F97815}" srcOrd="0" destOrd="0" presId="urn:microsoft.com/office/officeart/2005/8/layout/hierarchy1"/>
    <dgm:cxn modelId="{2DEBA545-ACD1-7642-AF2D-C880F73885FC}" type="presParOf" srcId="{B1FDD2FD-832F-CF44-ADE6-21C856F97815}" destId="{A49D1C0B-7595-9D48-9A1A-0152B46BA30B}" srcOrd="0" destOrd="0" presId="urn:microsoft.com/office/officeart/2005/8/layout/hierarchy1"/>
    <dgm:cxn modelId="{062D1778-E4EA-2749-9ACE-B9BA9E44E3FA}" type="presParOf" srcId="{B1FDD2FD-832F-CF44-ADE6-21C856F97815}" destId="{D2635166-3EB3-A244-89B9-188C72D23BA3}" srcOrd="1" destOrd="0" presId="urn:microsoft.com/office/officeart/2005/8/layout/hierarchy1"/>
    <dgm:cxn modelId="{42139D8F-D5D4-A643-833B-106B207DC42F}" type="presParOf" srcId="{0EBCFD49-EDAD-4747-9A02-9886F2424F76}" destId="{DFC3BD01-9E1A-B043-BED5-DA30FB33D027}" srcOrd="1" destOrd="0" presId="urn:microsoft.com/office/officeart/2005/8/layout/hierarchy1"/>
    <dgm:cxn modelId="{C2FD5947-3B20-1E44-9159-E9AA97180014}" type="presParOf" srcId="{DFC3BD01-9E1A-B043-BED5-DA30FB33D027}" destId="{59EA863D-5D43-9641-9085-4E80B39B098C}" srcOrd="0" destOrd="0" presId="urn:microsoft.com/office/officeart/2005/8/layout/hierarchy1"/>
    <dgm:cxn modelId="{CB9CCDC1-CFB7-5C44-AEFD-02280D9106EC}" type="presParOf" srcId="{DFC3BD01-9E1A-B043-BED5-DA30FB33D027}" destId="{26130F72-1DF8-0F4E-A9B7-2FA7CBA5E93C}" srcOrd="1" destOrd="0" presId="urn:microsoft.com/office/officeart/2005/8/layout/hierarchy1"/>
    <dgm:cxn modelId="{4C60A7C9-91D4-2748-BB41-98C998E9BD5F}" type="presParOf" srcId="{26130F72-1DF8-0F4E-A9B7-2FA7CBA5E93C}" destId="{CF7EFF7D-E1FE-174C-A57F-01946AAA422E}" srcOrd="0" destOrd="0" presId="urn:microsoft.com/office/officeart/2005/8/layout/hierarchy1"/>
    <dgm:cxn modelId="{AF304BCC-AB6C-0A40-A749-435A5F93EBFD}" type="presParOf" srcId="{CF7EFF7D-E1FE-174C-A57F-01946AAA422E}" destId="{2CE22151-40D9-D749-965A-44D690B91181}" srcOrd="0" destOrd="0" presId="urn:microsoft.com/office/officeart/2005/8/layout/hierarchy1"/>
    <dgm:cxn modelId="{8B6D1F26-BAC4-134A-BBAE-5131D6A64553}" type="presParOf" srcId="{CF7EFF7D-E1FE-174C-A57F-01946AAA422E}" destId="{17032857-8929-9D4D-9E1C-C15B292E812F}" srcOrd="1" destOrd="0" presId="urn:microsoft.com/office/officeart/2005/8/layout/hierarchy1"/>
    <dgm:cxn modelId="{6E350591-A1ED-D149-A1E2-2FC663EE74B8}" type="presParOf" srcId="{26130F72-1DF8-0F4E-A9B7-2FA7CBA5E93C}" destId="{B4483A84-92EB-B449-A35E-13C41EC6D841}" srcOrd="1" destOrd="0" presId="urn:microsoft.com/office/officeart/2005/8/layout/hierarchy1"/>
    <dgm:cxn modelId="{177233C7-D885-7543-BD50-BEE9D52865BB}" type="presParOf" srcId="{DFC3BD01-9E1A-B043-BED5-DA30FB33D027}" destId="{86A2EB7F-752E-2240-8BAB-FE96F44E3FD6}" srcOrd="2" destOrd="0" presId="urn:microsoft.com/office/officeart/2005/8/layout/hierarchy1"/>
    <dgm:cxn modelId="{019CFBAC-B76F-FE41-B833-5DA5F6750DC3}" type="presParOf" srcId="{DFC3BD01-9E1A-B043-BED5-DA30FB33D027}" destId="{C2C396AB-E256-3D4C-B6C5-9D965FC96977}" srcOrd="3" destOrd="0" presId="urn:microsoft.com/office/officeart/2005/8/layout/hierarchy1"/>
    <dgm:cxn modelId="{07A36A52-9E6C-294B-83F8-008DC1C5798B}" type="presParOf" srcId="{C2C396AB-E256-3D4C-B6C5-9D965FC96977}" destId="{326081B6-C996-EB4F-B8B2-28AA9C3978B3}" srcOrd="0" destOrd="0" presId="urn:microsoft.com/office/officeart/2005/8/layout/hierarchy1"/>
    <dgm:cxn modelId="{944529F6-A521-414F-A9F9-FA8DE92DC636}" type="presParOf" srcId="{326081B6-C996-EB4F-B8B2-28AA9C3978B3}" destId="{CB6A9057-3D0D-E848-9DE6-7A74F3B31951}" srcOrd="0" destOrd="0" presId="urn:microsoft.com/office/officeart/2005/8/layout/hierarchy1"/>
    <dgm:cxn modelId="{B4BF1C9B-BC53-DE4A-98D1-046B2F4C4389}" type="presParOf" srcId="{326081B6-C996-EB4F-B8B2-28AA9C3978B3}" destId="{07EDD32C-FD50-1D41-BAB1-DD88560CB4A7}" srcOrd="1" destOrd="0" presId="urn:microsoft.com/office/officeart/2005/8/layout/hierarchy1"/>
    <dgm:cxn modelId="{4E2E6FA5-D0C1-3249-95E2-945728D24D21}" type="presParOf" srcId="{C2C396AB-E256-3D4C-B6C5-9D965FC96977}" destId="{050CA904-06E3-DA49-B762-5B83C412A861}" srcOrd="1" destOrd="0" presId="urn:microsoft.com/office/officeart/2005/8/layout/hierarchy1"/>
    <dgm:cxn modelId="{08CB0BE6-61C8-494B-979A-0A1088E3B81E}" type="presParOf" srcId="{DFC3BD01-9E1A-B043-BED5-DA30FB33D027}" destId="{1CE3BC2B-4D78-524B-802C-B37124D96C24}" srcOrd="4" destOrd="0" presId="urn:microsoft.com/office/officeart/2005/8/layout/hierarchy1"/>
    <dgm:cxn modelId="{7B568DF5-2FEE-2A48-8B6C-B22C21B3CA9E}" type="presParOf" srcId="{DFC3BD01-9E1A-B043-BED5-DA30FB33D027}" destId="{AAF83381-AFC5-EB4C-9A51-FF28A27B3BA2}" srcOrd="5" destOrd="0" presId="urn:microsoft.com/office/officeart/2005/8/layout/hierarchy1"/>
    <dgm:cxn modelId="{410FA91B-4D81-6849-917C-9DBD1BA423D5}" type="presParOf" srcId="{AAF83381-AFC5-EB4C-9A51-FF28A27B3BA2}" destId="{BAA6DC6B-6CCD-B244-98CB-583E94AC1681}" srcOrd="0" destOrd="0" presId="urn:microsoft.com/office/officeart/2005/8/layout/hierarchy1"/>
    <dgm:cxn modelId="{5907A841-895C-1D4D-8F41-55A93EFE6216}" type="presParOf" srcId="{BAA6DC6B-6CCD-B244-98CB-583E94AC1681}" destId="{C74290E3-3B2D-9E49-A0B3-EC2551203720}" srcOrd="0" destOrd="0" presId="urn:microsoft.com/office/officeart/2005/8/layout/hierarchy1"/>
    <dgm:cxn modelId="{CB551A90-BC29-C34F-A938-818B18EFC493}" type="presParOf" srcId="{BAA6DC6B-6CCD-B244-98CB-583E94AC1681}" destId="{804900BD-BFA1-F64B-83E7-12E33EF738EA}" srcOrd="1" destOrd="0" presId="urn:microsoft.com/office/officeart/2005/8/layout/hierarchy1"/>
    <dgm:cxn modelId="{81ACB389-A5C2-C043-8721-BD4100005C29}" type="presParOf" srcId="{AAF83381-AFC5-EB4C-9A51-FF28A27B3BA2}" destId="{62F112AA-CD9B-6F4E-B68B-DCD72B229B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3BC2B-4D78-524B-802C-B37124D96C24}">
      <dsp:nvSpPr>
        <dsp:cNvPr id="0" name=""/>
        <dsp:cNvSpPr/>
      </dsp:nvSpPr>
      <dsp:spPr>
        <a:xfrm>
          <a:off x="1033646" y="1075294"/>
          <a:ext cx="733555" cy="174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952"/>
              </a:lnTo>
              <a:lnTo>
                <a:pt x="733555" y="118952"/>
              </a:lnTo>
              <a:lnTo>
                <a:pt x="733555" y="17455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2EB7F-752E-2240-8BAB-FE96F44E3FD6}">
      <dsp:nvSpPr>
        <dsp:cNvPr id="0" name=""/>
        <dsp:cNvSpPr/>
      </dsp:nvSpPr>
      <dsp:spPr>
        <a:xfrm>
          <a:off x="987926" y="1075294"/>
          <a:ext cx="91440" cy="1745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55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A863D-5D43-9641-9085-4E80B39B098C}">
      <dsp:nvSpPr>
        <dsp:cNvPr id="0" name=""/>
        <dsp:cNvSpPr/>
      </dsp:nvSpPr>
      <dsp:spPr>
        <a:xfrm>
          <a:off x="300090" y="1075294"/>
          <a:ext cx="733555" cy="174552"/>
        </a:xfrm>
        <a:custGeom>
          <a:avLst/>
          <a:gdLst/>
          <a:ahLst/>
          <a:cxnLst/>
          <a:rect l="0" t="0" r="0" b="0"/>
          <a:pathLst>
            <a:path>
              <a:moveTo>
                <a:pt x="733555" y="0"/>
              </a:moveTo>
              <a:lnTo>
                <a:pt x="733555" y="118952"/>
              </a:lnTo>
              <a:lnTo>
                <a:pt x="0" y="118952"/>
              </a:lnTo>
              <a:lnTo>
                <a:pt x="0" y="17455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D1C0B-7595-9D48-9A1A-0152B46BA30B}">
      <dsp:nvSpPr>
        <dsp:cNvPr id="0" name=""/>
        <dsp:cNvSpPr/>
      </dsp:nvSpPr>
      <dsp:spPr>
        <a:xfrm>
          <a:off x="733555" y="694178"/>
          <a:ext cx="600181" cy="381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635166-3EB3-A244-89B9-188C72D23BA3}">
      <dsp:nvSpPr>
        <dsp:cNvPr id="0" name=""/>
        <dsp:cNvSpPr/>
      </dsp:nvSpPr>
      <dsp:spPr>
        <a:xfrm>
          <a:off x="800242" y="757531"/>
          <a:ext cx="600181" cy="3811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MMPBSA</a:t>
          </a:r>
          <a:endParaRPr lang="en-US" sz="900" b="1" kern="1200" dirty="0"/>
        </a:p>
      </dsp:txBody>
      <dsp:txXfrm>
        <a:off x="811404" y="768693"/>
        <a:ext cx="577857" cy="358791"/>
      </dsp:txXfrm>
    </dsp:sp>
    <dsp:sp modelId="{2CE22151-40D9-D749-965A-44D690B91181}">
      <dsp:nvSpPr>
        <dsp:cNvPr id="0" name=""/>
        <dsp:cNvSpPr/>
      </dsp:nvSpPr>
      <dsp:spPr>
        <a:xfrm>
          <a:off x="0" y="1249847"/>
          <a:ext cx="600181" cy="381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032857-8929-9D4D-9E1C-C15B292E812F}">
      <dsp:nvSpPr>
        <dsp:cNvPr id="0" name=""/>
        <dsp:cNvSpPr/>
      </dsp:nvSpPr>
      <dsp:spPr>
        <a:xfrm>
          <a:off x="66686" y="1313199"/>
          <a:ext cx="600181" cy="3811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err="1" smtClean="0">
              <a:latin typeface="Courier New"/>
              <a:cs typeface="Courier New"/>
            </a:rPr>
            <a:t>cpptraj</a:t>
          </a:r>
          <a:endParaRPr lang="en-US" sz="900" b="1" i="0" kern="1200" dirty="0">
            <a:latin typeface="Courier New"/>
            <a:cs typeface="Courier New"/>
          </a:endParaRPr>
        </a:p>
      </dsp:txBody>
      <dsp:txXfrm>
        <a:off x="77848" y="1324361"/>
        <a:ext cx="577857" cy="358791"/>
      </dsp:txXfrm>
    </dsp:sp>
    <dsp:sp modelId="{CB6A9057-3D0D-E848-9DE6-7A74F3B31951}">
      <dsp:nvSpPr>
        <dsp:cNvPr id="0" name=""/>
        <dsp:cNvSpPr/>
      </dsp:nvSpPr>
      <dsp:spPr>
        <a:xfrm>
          <a:off x="733555" y="1249847"/>
          <a:ext cx="600181" cy="381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EDD32C-FD50-1D41-BAB1-DD88560CB4A7}">
      <dsp:nvSpPr>
        <dsp:cNvPr id="0" name=""/>
        <dsp:cNvSpPr/>
      </dsp:nvSpPr>
      <dsp:spPr>
        <a:xfrm>
          <a:off x="800242" y="1313199"/>
          <a:ext cx="600181" cy="3811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latin typeface="Courier New"/>
              <a:cs typeface="Courier New"/>
            </a:rPr>
            <a:t>sander</a:t>
          </a:r>
          <a:endParaRPr lang="en-US" sz="900" b="1" i="0" kern="1200" dirty="0">
            <a:latin typeface="Courier New"/>
            <a:cs typeface="Courier New"/>
          </a:endParaRPr>
        </a:p>
      </dsp:txBody>
      <dsp:txXfrm>
        <a:off x="811404" y="1324361"/>
        <a:ext cx="577857" cy="358791"/>
      </dsp:txXfrm>
    </dsp:sp>
    <dsp:sp modelId="{C74290E3-3B2D-9E49-A0B3-EC2551203720}">
      <dsp:nvSpPr>
        <dsp:cNvPr id="0" name=""/>
        <dsp:cNvSpPr/>
      </dsp:nvSpPr>
      <dsp:spPr>
        <a:xfrm>
          <a:off x="1467111" y="1249847"/>
          <a:ext cx="600181" cy="3811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4900BD-BFA1-F64B-83E7-12E33EF738EA}">
      <dsp:nvSpPr>
        <dsp:cNvPr id="0" name=""/>
        <dsp:cNvSpPr/>
      </dsp:nvSpPr>
      <dsp:spPr>
        <a:xfrm>
          <a:off x="1533798" y="1313199"/>
          <a:ext cx="600181" cy="3811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i="0" kern="1200" dirty="0" smtClean="0">
              <a:latin typeface="Courier New"/>
              <a:cs typeface="Courier New"/>
            </a:rPr>
            <a:t>nab</a:t>
          </a:r>
          <a:endParaRPr lang="en-US" sz="900" b="1" i="0" kern="1200" dirty="0">
            <a:latin typeface="Courier New"/>
            <a:cs typeface="Courier New"/>
          </a:endParaRPr>
        </a:p>
      </dsp:txBody>
      <dsp:txXfrm>
        <a:off x="1544960" y="1324361"/>
        <a:ext cx="577857" cy="358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4B4-F12A-C94A-A9EF-2193A574561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53D8-A2E6-9643-BD5D-6E48C259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8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4B4-F12A-C94A-A9EF-2193A574561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53D8-A2E6-9643-BD5D-6E48C259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6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4B4-F12A-C94A-A9EF-2193A574561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53D8-A2E6-9643-BD5D-6E48C259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6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4B4-F12A-C94A-A9EF-2193A574561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53D8-A2E6-9643-BD5D-6E48C259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5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4B4-F12A-C94A-A9EF-2193A574561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53D8-A2E6-9643-BD5D-6E48C259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7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4B4-F12A-C94A-A9EF-2193A574561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53D8-A2E6-9643-BD5D-6E48C259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1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4B4-F12A-C94A-A9EF-2193A574561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53D8-A2E6-9643-BD5D-6E48C259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3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4B4-F12A-C94A-A9EF-2193A574561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53D8-A2E6-9643-BD5D-6E48C259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4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4B4-F12A-C94A-A9EF-2193A574561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53D8-A2E6-9643-BD5D-6E48C259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1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4B4-F12A-C94A-A9EF-2193A574561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53D8-A2E6-9643-BD5D-6E48C259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0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14B4-F12A-C94A-A9EF-2193A574561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D53D8-A2E6-9643-BD5D-6E48C259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0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414B4-F12A-C94A-A9EF-2193A574561B}" type="datetimeFigureOut">
              <a:rPr lang="en-US" smtClean="0"/>
              <a:t>10/7/14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D53D8-A2E6-9643-BD5D-6E48C2597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3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0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2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704" y="1581885"/>
            <a:ext cx="8298496" cy="2018566"/>
          </a:xfrm>
        </p:spPr>
        <p:txBody>
          <a:bodyPr/>
          <a:lstStyle/>
          <a:p>
            <a:r>
              <a:rPr lang="en-US" dirty="0" smtClean="0"/>
              <a:t>Molecular Mechanics Poisson Boltzmann Surface Area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MMPBSA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29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770" y="504195"/>
            <a:ext cx="902482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Approach #1: Find “representative” structures and minimize energy…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Approach #2: Raw potential energies…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	(but it works: Linear response; ½ solute-solvent interaction energy)</a:t>
            </a:r>
          </a:p>
          <a:p>
            <a:endParaRPr lang="en-US" sz="2400" dirty="0"/>
          </a:p>
          <a:p>
            <a:r>
              <a:rPr lang="en-US" sz="2400" dirty="0" smtClean="0"/>
              <a:t>Approach #3: MM-PBSA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95340" y="1158049"/>
            <a:ext cx="69685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Problem: </a:t>
            </a:r>
            <a:r>
              <a:rPr lang="en-US" sz="2000" b="1" dirty="0" smtClean="0">
                <a:solidFill>
                  <a:srgbClr val="0000FF"/>
                </a:solidFill>
              </a:rPr>
              <a:t>Energy surface is rough; get trapped in local minima</a:t>
            </a:r>
          </a:p>
          <a:p>
            <a:endParaRPr lang="en-US" sz="2000" b="1" dirty="0">
              <a:solidFill>
                <a:srgbClr val="0000FF"/>
              </a:solidFill>
            </a:endParaRPr>
          </a:p>
          <a:p>
            <a:endParaRPr lang="en-US" sz="2000" b="1" dirty="0" smtClean="0">
              <a:solidFill>
                <a:srgbClr val="0000FF"/>
              </a:solidFill>
            </a:endParaRPr>
          </a:p>
          <a:p>
            <a:endParaRPr lang="en-US" sz="2000" b="1" dirty="0">
              <a:solidFill>
                <a:srgbClr val="0000FF"/>
              </a:solidFill>
            </a:endParaRPr>
          </a:p>
          <a:p>
            <a:endParaRPr lang="en-US" sz="2000" b="1" dirty="0" smtClean="0">
              <a:solidFill>
                <a:srgbClr val="0000FF"/>
              </a:solidFill>
            </a:endParaRPr>
          </a:p>
          <a:p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FF6600"/>
                </a:solidFill>
              </a:rPr>
              <a:t>Problem?  </a:t>
            </a:r>
            <a:r>
              <a:rPr lang="en-US" sz="2000" b="1" dirty="0" smtClean="0">
                <a:solidFill>
                  <a:srgbClr val="0000FF"/>
                </a:solidFill>
              </a:rPr>
              <a:t>Large standard deviation, dominated by water-water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37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08 at 8.33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8" y="286399"/>
            <a:ext cx="7258327" cy="3573756"/>
          </a:xfrm>
          <a:prstGeom prst="rect">
            <a:avLst/>
          </a:prstGeom>
        </p:spPr>
      </p:pic>
      <p:pic>
        <p:nvPicPr>
          <p:cNvPr id="3" name="Picture 2" descr="Screen Shot 2014-10-08 at 8.33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4654"/>
            <a:ext cx="9144000" cy="173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9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762000"/>
          </a:xfrm>
        </p:spPr>
        <p:txBody>
          <a:bodyPr/>
          <a:lstStyle/>
          <a:p>
            <a:r>
              <a:rPr lang="en-US" sz="2000" b="1">
                <a:solidFill>
                  <a:srgbClr val="0000FF"/>
                </a:solidFill>
              </a:rPr>
              <a:t>crude estimation of the relative free energy difference between </a:t>
            </a:r>
            <a:r>
              <a:rPr lang="ja-JP" altLang="en-US" sz="2000" b="1">
                <a:solidFill>
                  <a:srgbClr val="0000FF"/>
                </a:solidFill>
                <a:latin typeface="Arial"/>
              </a:rPr>
              <a:t>“</a:t>
            </a:r>
            <a:r>
              <a:rPr lang="en-US" sz="2000" b="1">
                <a:solidFill>
                  <a:srgbClr val="0000FF"/>
                </a:solidFill>
              </a:rPr>
              <a:t>metastable</a:t>
            </a:r>
            <a:r>
              <a:rPr lang="ja-JP" altLang="en-US" sz="2000" b="1">
                <a:solidFill>
                  <a:srgbClr val="0000FF"/>
                </a:solidFill>
                <a:latin typeface="Arial"/>
              </a:rPr>
              <a:t>”</a:t>
            </a:r>
            <a:r>
              <a:rPr lang="en-US" sz="2000" b="1">
                <a:solidFill>
                  <a:srgbClr val="0000FF"/>
                </a:solidFill>
              </a:rPr>
              <a:t> states from molecular dynamics simulations in explicit solvent</a:t>
            </a:r>
          </a:p>
        </p:txBody>
      </p:sp>
      <p:graphicFrame>
        <p:nvGraphicFramePr>
          <p:cNvPr id="1289219" name="Object 3"/>
          <p:cNvGraphicFramePr>
            <a:graphicFrameLocks/>
          </p:cNvGraphicFramePr>
          <p:nvPr/>
        </p:nvGraphicFramePr>
        <p:xfrm>
          <a:off x="1722438" y="1870075"/>
          <a:ext cx="44735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3" imgW="1714320" imgH="203040" progId="Equation.3">
                  <p:embed/>
                </p:oleObj>
              </mc:Choice>
              <mc:Fallback>
                <p:oleObj name="Equation" r:id="rId3" imgW="1714320" imgH="2030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1870075"/>
                        <a:ext cx="447357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9220" name="Object 4"/>
          <p:cNvGraphicFramePr>
            <a:graphicFrameLocks/>
          </p:cNvGraphicFramePr>
          <p:nvPr/>
        </p:nvGraphicFramePr>
        <p:xfrm>
          <a:off x="1749425" y="3071813"/>
          <a:ext cx="15192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5" imgW="583920" imgH="203040" progId="Equation.3">
                  <p:embed/>
                </p:oleObj>
              </mc:Choice>
              <mc:Fallback>
                <p:oleObj name="Equation" r:id="rId5" imgW="583920" imgH="2030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3071813"/>
                        <a:ext cx="1519238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9221" name="Rectangle 5"/>
          <p:cNvSpPr>
            <a:spLocks noChangeArrowheads="1"/>
          </p:cNvSpPr>
          <p:nvPr/>
        </p:nvSpPr>
        <p:spPr bwMode="auto">
          <a:xfrm>
            <a:off x="4760913" y="2584450"/>
            <a:ext cx="294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b="0">
                <a:latin typeface="Times New Roman" charset="0"/>
              </a:rPr>
              <a:t>from harmonic approximation</a:t>
            </a:r>
          </a:p>
        </p:txBody>
      </p:sp>
      <p:sp>
        <p:nvSpPr>
          <p:cNvPr id="1289222" name="Rectangle 6"/>
          <p:cNvSpPr>
            <a:spLocks noChangeArrowheads="1"/>
          </p:cNvSpPr>
          <p:nvPr/>
        </p:nvSpPr>
        <p:spPr bwMode="auto">
          <a:xfrm>
            <a:off x="2249488" y="2514600"/>
            <a:ext cx="101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b="0">
                <a:latin typeface="Times New Roman" charset="0"/>
              </a:rPr>
              <a:t>no cutoff</a:t>
            </a:r>
          </a:p>
        </p:txBody>
      </p:sp>
      <p:sp>
        <p:nvSpPr>
          <p:cNvPr id="1289223" name="Line 7"/>
          <p:cNvSpPr>
            <a:spLocks noChangeShapeType="1"/>
          </p:cNvSpPr>
          <p:nvPr/>
        </p:nvSpPr>
        <p:spPr bwMode="auto">
          <a:xfrm flipH="1">
            <a:off x="3275013" y="2395538"/>
            <a:ext cx="469900" cy="241300"/>
          </a:xfrm>
          <a:prstGeom prst="line">
            <a:avLst/>
          </a:prstGeom>
          <a:noFill/>
          <a:ln w="12700">
            <a:solidFill>
              <a:srgbClr val="FF261B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9224" name="Line 8"/>
          <p:cNvSpPr>
            <a:spLocks noChangeShapeType="1"/>
          </p:cNvSpPr>
          <p:nvPr/>
        </p:nvSpPr>
        <p:spPr bwMode="auto">
          <a:xfrm>
            <a:off x="5345113" y="2354263"/>
            <a:ext cx="314325" cy="266700"/>
          </a:xfrm>
          <a:prstGeom prst="line">
            <a:avLst/>
          </a:prstGeom>
          <a:noFill/>
          <a:ln w="12700">
            <a:solidFill>
              <a:srgbClr val="FF261B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9225" name="Rectangle 9"/>
          <p:cNvSpPr>
            <a:spLocks noChangeArrowheads="1"/>
          </p:cNvSpPr>
          <p:nvPr/>
        </p:nvSpPr>
        <p:spPr bwMode="auto">
          <a:xfrm>
            <a:off x="1563688" y="1143000"/>
            <a:ext cx="5311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800" b="0" i="1">
                <a:solidFill>
                  <a:schemeClr val="tx2"/>
                </a:solidFill>
                <a:latin typeface="Times New Roman" charset="0"/>
              </a:rPr>
              <a:t>assume continuum solvent, average over configurations</a:t>
            </a:r>
          </a:p>
        </p:txBody>
      </p:sp>
      <p:sp>
        <p:nvSpPr>
          <p:cNvPr id="1289226" name="Rectangle 10"/>
          <p:cNvSpPr>
            <a:spLocks noChangeArrowheads="1"/>
          </p:cNvSpPr>
          <p:nvPr/>
        </p:nvSpPr>
        <p:spPr bwMode="auto">
          <a:xfrm>
            <a:off x="3581400" y="32004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1800" b="0">
                <a:latin typeface="Times New Roman" charset="0"/>
              </a:rPr>
              <a:t>Poisson-Boltzmann or generalized Born </a:t>
            </a:r>
            <a:r>
              <a:rPr lang="en-US" sz="1800" b="0" i="1">
                <a:latin typeface="Times New Roman" charset="0"/>
              </a:rPr>
              <a:t>plus</a:t>
            </a:r>
            <a:r>
              <a:rPr lang="en-US" sz="1800" b="0">
                <a:latin typeface="Times New Roman" charset="0"/>
              </a:rPr>
              <a:t> a solvent accessible surface area term</a:t>
            </a:r>
          </a:p>
        </p:txBody>
      </p:sp>
      <p:sp>
        <p:nvSpPr>
          <p:cNvPr id="1289227" name="Line 11"/>
          <p:cNvSpPr>
            <a:spLocks noChangeShapeType="1"/>
          </p:cNvSpPr>
          <p:nvPr/>
        </p:nvSpPr>
        <p:spPr bwMode="auto">
          <a:xfrm>
            <a:off x="3275013" y="3465513"/>
            <a:ext cx="458787" cy="39687"/>
          </a:xfrm>
          <a:prstGeom prst="line">
            <a:avLst/>
          </a:prstGeom>
          <a:noFill/>
          <a:ln w="12700">
            <a:solidFill>
              <a:srgbClr val="FF261B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96551"/>
      </p:ext>
    </p:extLst>
  </p:cSld>
  <p:clrMapOvr>
    <a:masterClrMapping/>
  </p:clrMapOvr>
  <p:transition xmlns:p14="http://schemas.microsoft.com/office/powerpoint/2010/main"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sz="2400" b="1">
                <a:solidFill>
                  <a:schemeClr val="hlink"/>
                </a:solidFill>
                <a:latin typeface="Franklin Gothic Medium" charset="0"/>
              </a:rPr>
              <a:t>A brief history of molecular dynamics simulation…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Franklin Gothic Medium" charset="0"/>
              </a:rPr>
              <a:t>1976-1985: 	Dark Ages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Franklin Gothic Medium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Franklin Gothic Medium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Franklin Gothic Medium" charset="0"/>
              </a:rPr>
              <a:t> </a:t>
            </a:r>
          </a:p>
        </p:txBody>
      </p:sp>
      <p:pic>
        <p:nvPicPr>
          <p:cNvPr id="1290244" name="Picture 4" descr="falla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5791200" cy="42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90172"/>
      </p:ext>
    </p:extLst>
  </p:cSld>
  <p:clrMapOvr>
    <a:masterClrMapping/>
  </p:clrMapOvr>
  <p:transition xmlns:p14="http://schemas.microsoft.com/office/powerpoint/2010/main"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sz="2400" b="1">
                <a:solidFill>
                  <a:schemeClr val="hlink"/>
                </a:solidFill>
                <a:latin typeface="Franklin Gothic Medium" charset="0"/>
              </a:rPr>
              <a:t>A brief history of molecular dynamics simulation…</a:t>
            </a:r>
          </a:p>
        </p:txBody>
      </p:sp>
      <p:sp>
        <p:nvSpPr>
          <p:cNvPr id="129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Franklin Gothic Medium" charset="0"/>
              </a:rPr>
              <a:t>1976-1985: 	Dark Ages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Franklin Gothic Medium" charset="0"/>
              </a:rPr>
              <a:t>1985-1994: 	</a:t>
            </a:r>
            <a:r>
              <a:rPr lang="en-US" sz="2800">
                <a:latin typeface="Symbol" charset="0"/>
              </a:rPr>
              <a:t>D</a:t>
            </a:r>
            <a:r>
              <a:rPr lang="en-US" sz="2800">
                <a:latin typeface="Franklin Gothic Medium" charset="0"/>
              </a:rPr>
              <a:t>G (FEP)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Franklin Gothic Medium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Franklin Gothic Medium" charset="0"/>
              </a:rPr>
              <a:t> </a:t>
            </a:r>
          </a:p>
        </p:txBody>
      </p:sp>
      <p:pic>
        <p:nvPicPr>
          <p:cNvPr id="1291268" name="Picture 4" descr="falla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600"/>
            <a:ext cx="160020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91269" name="Group 5"/>
          <p:cNvGrpSpPr>
            <a:grpSpLocks/>
          </p:cNvGrpSpPr>
          <p:nvPr/>
        </p:nvGrpSpPr>
        <p:grpSpPr bwMode="auto">
          <a:xfrm>
            <a:off x="2325688" y="3305175"/>
            <a:ext cx="4379912" cy="2303463"/>
            <a:chOff x="1465" y="2082"/>
            <a:chExt cx="2759" cy="1451"/>
          </a:xfrm>
        </p:grpSpPr>
        <p:sp>
          <p:nvSpPr>
            <p:cNvPr id="1291270" name="Text Box 6"/>
            <p:cNvSpPr txBox="1">
              <a:spLocks noChangeArrowheads="1"/>
            </p:cNvSpPr>
            <p:nvPr/>
          </p:nvSpPr>
          <p:spPr bwMode="auto">
            <a:xfrm>
              <a:off x="1584" y="2256"/>
              <a:ext cx="2640" cy="1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0">
                  <a:solidFill>
                    <a:srgbClr val="0000FF"/>
                  </a:solidFill>
                </a:rPr>
                <a:t>E + S</a:t>
              </a:r>
              <a:r>
                <a:rPr lang="en-US" sz="2800" b="0" baseline="-25000">
                  <a:solidFill>
                    <a:srgbClr val="0000FF"/>
                  </a:solidFill>
                </a:rPr>
                <a:t>1</a:t>
              </a:r>
              <a:r>
                <a:rPr lang="en-US" sz="2800" b="0">
                  <a:solidFill>
                    <a:srgbClr val="0000FF"/>
                  </a:solidFill>
                </a:rPr>
                <a:t>		ES</a:t>
              </a:r>
              <a:r>
                <a:rPr lang="en-US" sz="2800" b="0" baseline="-25000">
                  <a:solidFill>
                    <a:srgbClr val="0000FF"/>
                  </a:solidFill>
                </a:rPr>
                <a:t>1</a:t>
              </a:r>
            </a:p>
            <a:p>
              <a:pPr>
                <a:spcBef>
                  <a:spcPct val="50000"/>
                </a:spcBef>
              </a:pPr>
              <a:endParaRPr lang="en-US" sz="2800" b="0" baseline="-25000">
                <a:solidFill>
                  <a:srgbClr val="0000FF"/>
                </a:solidFill>
              </a:endParaRPr>
            </a:p>
            <a:p>
              <a:pPr>
                <a:spcBef>
                  <a:spcPct val="50000"/>
                </a:spcBef>
              </a:pPr>
              <a:endParaRPr lang="en-US" sz="2800" b="0" baseline="-25000">
                <a:solidFill>
                  <a:srgbClr val="0000FF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sz="2800" b="0">
                  <a:solidFill>
                    <a:srgbClr val="0000FF"/>
                  </a:solidFill>
                </a:rPr>
                <a:t>E + S</a:t>
              </a:r>
              <a:r>
                <a:rPr lang="en-US" sz="2800" b="0" baseline="-25000">
                  <a:solidFill>
                    <a:srgbClr val="0000FF"/>
                  </a:solidFill>
                </a:rPr>
                <a:t>2</a:t>
              </a:r>
              <a:r>
                <a:rPr lang="en-US" sz="2800" b="0">
                  <a:solidFill>
                    <a:srgbClr val="0000FF"/>
                  </a:solidFill>
                </a:rPr>
                <a:t>		ES</a:t>
              </a:r>
              <a:r>
                <a:rPr lang="en-US" sz="2800" b="0" baseline="-25000">
                  <a:solidFill>
                    <a:srgbClr val="0000FF"/>
                  </a:solidFill>
                </a:rPr>
                <a:t>2</a:t>
              </a:r>
              <a:endParaRPr lang="en-US" sz="2800" b="0">
                <a:solidFill>
                  <a:srgbClr val="0000FF"/>
                </a:solidFill>
              </a:endParaRPr>
            </a:p>
          </p:txBody>
        </p:sp>
        <p:sp>
          <p:nvSpPr>
            <p:cNvPr id="1291271" name="Line 7"/>
            <p:cNvSpPr>
              <a:spLocks noChangeShapeType="1"/>
            </p:cNvSpPr>
            <p:nvPr/>
          </p:nvSpPr>
          <p:spPr bwMode="auto">
            <a:xfrm>
              <a:off x="2304" y="2418"/>
              <a:ext cx="912" cy="0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272" name="Line 8"/>
            <p:cNvSpPr>
              <a:spLocks noChangeShapeType="1"/>
            </p:cNvSpPr>
            <p:nvPr/>
          </p:nvSpPr>
          <p:spPr bwMode="auto">
            <a:xfrm>
              <a:off x="2304" y="3384"/>
              <a:ext cx="912" cy="0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273" name="Line 9"/>
            <p:cNvSpPr>
              <a:spLocks noChangeShapeType="1"/>
            </p:cNvSpPr>
            <p:nvPr/>
          </p:nvSpPr>
          <p:spPr bwMode="auto">
            <a:xfrm>
              <a:off x="1890" y="2592"/>
              <a:ext cx="0" cy="624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274" name="Line 10"/>
            <p:cNvSpPr>
              <a:spLocks noChangeShapeType="1"/>
            </p:cNvSpPr>
            <p:nvPr/>
          </p:nvSpPr>
          <p:spPr bwMode="auto">
            <a:xfrm>
              <a:off x="3498" y="2592"/>
              <a:ext cx="0" cy="624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275" name="Text Box 11"/>
            <p:cNvSpPr txBox="1">
              <a:spLocks noChangeArrowheads="1"/>
            </p:cNvSpPr>
            <p:nvPr/>
          </p:nvSpPr>
          <p:spPr bwMode="auto">
            <a:xfrm>
              <a:off x="3493" y="2736"/>
              <a:ext cx="4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6666"/>
                  </a:solidFill>
                  <a:latin typeface="Symbol" charset="0"/>
                </a:rPr>
                <a:t>D</a:t>
              </a:r>
              <a:r>
                <a:rPr lang="en-US" sz="2400">
                  <a:solidFill>
                    <a:srgbClr val="006666"/>
                  </a:solidFill>
                </a:rPr>
                <a:t>G</a:t>
              </a:r>
              <a:r>
                <a:rPr lang="en-US" sz="2400" baseline="-25000">
                  <a:solidFill>
                    <a:srgbClr val="006666"/>
                  </a:solidFill>
                </a:rPr>
                <a:t>4</a:t>
              </a:r>
              <a:endParaRPr lang="en-US" sz="2400">
                <a:solidFill>
                  <a:srgbClr val="006666"/>
                </a:solidFill>
              </a:endParaRPr>
            </a:p>
          </p:txBody>
        </p:sp>
        <p:sp>
          <p:nvSpPr>
            <p:cNvPr id="1291276" name="Text Box 12"/>
            <p:cNvSpPr txBox="1">
              <a:spLocks noChangeArrowheads="1"/>
            </p:cNvSpPr>
            <p:nvPr/>
          </p:nvSpPr>
          <p:spPr bwMode="auto">
            <a:xfrm>
              <a:off x="1465" y="2736"/>
              <a:ext cx="4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6666"/>
                  </a:solidFill>
                  <a:latin typeface="Symbol" charset="0"/>
                </a:rPr>
                <a:t>D</a:t>
              </a:r>
              <a:r>
                <a:rPr lang="en-US" sz="2400">
                  <a:solidFill>
                    <a:srgbClr val="006666"/>
                  </a:solidFill>
                </a:rPr>
                <a:t>G</a:t>
              </a:r>
              <a:r>
                <a:rPr lang="en-US" sz="2400" baseline="-25000">
                  <a:solidFill>
                    <a:srgbClr val="006666"/>
                  </a:solidFill>
                </a:rPr>
                <a:t>3</a:t>
              </a:r>
              <a:endParaRPr lang="en-US" sz="2400">
                <a:solidFill>
                  <a:srgbClr val="006666"/>
                </a:solidFill>
              </a:endParaRPr>
            </a:p>
          </p:txBody>
        </p:sp>
        <p:sp>
          <p:nvSpPr>
            <p:cNvPr id="1291277" name="Text Box 13"/>
            <p:cNvSpPr txBox="1">
              <a:spLocks noChangeArrowheads="1"/>
            </p:cNvSpPr>
            <p:nvPr/>
          </p:nvSpPr>
          <p:spPr bwMode="auto">
            <a:xfrm>
              <a:off x="2496" y="3072"/>
              <a:ext cx="4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6666"/>
                  </a:solidFill>
                  <a:latin typeface="Symbol" charset="0"/>
                </a:rPr>
                <a:t>D</a:t>
              </a:r>
              <a:r>
                <a:rPr lang="en-US" sz="2400">
                  <a:solidFill>
                    <a:srgbClr val="006666"/>
                  </a:solidFill>
                </a:rPr>
                <a:t>G</a:t>
              </a:r>
              <a:r>
                <a:rPr lang="en-US" sz="2400" baseline="-25000">
                  <a:solidFill>
                    <a:srgbClr val="006666"/>
                  </a:solidFill>
                </a:rPr>
                <a:t>2</a:t>
              </a:r>
              <a:endParaRPr lang="en-US" sz="2400">
                <a:solidFill>
                  <a:srgbClr val="006666"/>
                </a:solidFill>
              </a:endParaRPr>
            </a:p>
          </p:txBody>
        </p:sp>
        <p:sp>
          <p:nvSpPr>
            <p:cNvPr id="1291278" name="Text Box 14"/>
            <p:cNvSpPr txBox="1">
              <a:spLocks noChangeArrowheads="1"/>
            </p:cNvSpPr>
            <p:nvPr/>
          </p:nvSpPr>
          <p:spPr bwMode="auto">
            <a:xfrm>
              <a:off x="2496" y="2082"/>
              <a:ext cx="4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6666"/>
                  </a:solidFill>
                  <a:latin typeface="Symbol" charset="0"/>
                </a:rPr>
                <a:t>D</a:t>
              </a:r>
              <a:r>
                <a:rPr lang="en-US" sz="2400">
                  <a:solidFill>
                    <a:srgbClr val="006666"/>
                  </a:solidFill>
                </a:rPr>
                <a:t>G</a:t>
              </a:r>
              <a:r>
                <a:rPr lang="en-US" sz="2400" baseline="-25000">
                  <a:solidFill>
                    <a:srgbClr val="006666"/>
                  </a:solidFill>
                </a:rPr>
                <a:t>1</a:t>
              </a:r>
              <a:endParaRPr lang="en-US" sz="2400">
                <a:solidFill>
                  <a:srgbClr val="0066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296049"/>
      </p:ext>
    </p:extLst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sz="2400" b="1">
                <a:solidFill>
                  <a:schemeClr val="hlink"/>
                </a:solidFill>
                <a:latin typeface="Franklin Gothic Medium" charset="0"/>
              </a:rPr>
              <a:t>A brief history of molecular dynamics simulation…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Franklin Gothic Medium" charset="0"/>
              </a:rPr>
              <a:t>1976-1985: 	Dark Ages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Franklin Gothic Medium" charset="0"/>
              </a:rPr>
              <a:t>1985-1994: 	</a:t>
            </a:r>
            <a:r>
              <a:rPr lang="en-US" sz="2800">
                <a:latin typeface="Symbol" charset="0"/>
              </a:rPr>
              <a:t>D</a:t>
            </a:r>
            <a:r>
              <a:rPr lang="en-US" sz="2800">
                <a:latin typeface="Franklin Gothic Medium" charset="0"/>
              </a:rPr>
              <a:t>G (FEP)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Franklin Gothic Medium" charset="0"/>
              </a:rPr>
              <a:t>1995-1998: 	structure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Franklin Gothic Medium" charset="0"/>
              </a:rPr>
              <a:t> </a:t>
            </a:r>
          </a:p>
        </p:txBody>
      </p:sp>
      <p:grpSp>
        <p:nvGrpSpPr>
          <p:cNvPr id="1292292" name="Group 4"/>
          <p:cNvGrpSpPr>
            <a:grpSpLocks/>
          </p:cNvGrpSpPr>
          <p:nvPr/>
        </p:nvGrpSpPr>
        <p:grpSpPr bwMode="auto">
          <a:xfrm>
            <a:off x="5338763" y="2057400"/>
            <a:ext cx="2357437" cy="955675"/>
            <a:chOff x="3507" y="1636"/>
            <a:chExt cx="1485" cy="602"/>
          </a:xfrm>
        </p:grpSpPr>
        <p:sp>
          <p:nvSpPr>
            <p:cNvPr id="1292293" name="Text Box 5"/>
            <p:cNvSpPr txBox="1">
              <a:spLocks noChangeArrowheads="1"/>
            </p:cNvSpPr>
            <p:nvPr/>
          </p:nvSpPr>
          <p:spPr bwMode="auto">
            <a:xfrm>
              <a:off x="3507" y="1636"/>
              <a:ext cx="1485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>
                  <a:solidFill>
                    <a:srgbClr val="0000FF"/>
                  </a:solidFill>
                </a:rPr>
                <a:t>E + S</a:t>
              </a:r>
              <a:r>
                <a:rPr lang="en-US" sz="1600" b="0" baseline="-25000">
                  <a:solidFill>
                    <a:srgbClr val="0000FF"/>
                  </a:solidFill>
                </a:rPr>
                <a:t>1                   </a:t>
              </a:r>
              <a:r>
                <a:rPr lang="en-US" sz="1600" b="0">
                  <a:solidFill>
                    <a:srgbClr val="0000FF"/>
                  </a:solidFill>
                </a:rPr>
                <a:t>ES</a:t>
              </a:r>
              <a:r>
                <a:rPr lang="en-US" sz="1600" b="0" baseline="-25000">
                  <a:solidFill>
                    <a:srgbClr val="0000FF"/>
                  </a:solidFill>
                </a:rPr>
                <a:t>1</a:t>
              </a:r>
            </a:p>
            <a:p>
              <a:pPr>
                <a:spcBef>
                  <a:spcPct val="50000"/>
                </a:spcBef>
              </a:pPr>
              <a:endParaRPr lang="en-US" sz="1600" b="0" baseline="-25000">
                <a:solidFill>
                  <a:srgbClr val="0000FF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sz="1600" b="0">
                  <a:solidFill>
                    <a:srgbClr val="0000FF"/>
                  </a:solidFill>
                </a:rPr>
                <a:t>E + S</a:t>
              </a:r>
              <a:r>
                <a:rPr lang="en-US" sz="1600" b="0" baseline="-25000">
                  <a:solidFill>
                    <a:srgbClr val="0000FF"/>
                  </a:solidFill>
                </a:rPr>
                <a:t>2</a:t>
              </a:r>
              <a:r>
                <a:rPr lang="en-US" sz="1600" b="0">
                  <a:solidFill>
                    <a:srgbClr val="0000FF"/>
                  </a:solidFill>
                </a:rPr>
                <a:t>             ES</a:t>
              </a:r>
              <a:r>
                <a:rPr lang="en-US" sz="1600" b="0" baseline="-25000">
                  <a:solidFill>
                    <a:srgbClr val="0000FF"/>
                  </a:solidFill>
                </a:rPr>
                <a:t>2</a:t>
              </a:r>
              <a:endParaRPr lang="en-US" sz="1600" b="0">
                <a:solidFill>
                  <a:srgbClr val="0000FF"/>
                </a:solidFill>
              </a:endParaRPr>
            </a:p>
          </p:txBody>
        </p:sp>
        <p:sp>
          <p:nvSpPr>
            <p:cNvPr id="1292294" name="Line 6"/>
            <p:cNvSpPr>
              <a:spLocks noChangeShapeType="1"/>
            </p:cNvSpPr>
            <p:nvPr/>
          </p:nvSpPr>
          <p:spPr bwMode="auto">
            <a:xfrm>
              <a:off x="3888" y="1728"/>
              <a:ext cx="397" cy="0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2295" name="Line 7"/>
            <p:cNvSpPr>
              <a:spLocks noChangeShapeType="1"/>
            </p:cNvSpPr>
            <p:nvPr/>
          </p:nvSpPr>
          <p:spPr bwMode="auto">
            <a:xfrm>
              <a:off x="3881" y="2118"/>
              <a:ext cx="397" cy="0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2296" name="Line 8"/>
            <p:cNvSpPr>
              <a:spLocks noChangeShapeType="1"/>
            </p:cNvSpPr>
            <p:nvPr/>
          </p:nvSpPr>
          <p:spPr bwMode="auto">
            <a:xfrm>
              <a:off x="3696" y="1810"/>
              <a:ext cx="0" cy="246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2297" name="Line 9"/>
            <p:cNvSpPr>
              <a:spLocks noChangeShapeType="1"/>
            </p:cNvSpPr>
            <p:nvPr/>
          </p:nvSpPr>
          <p:spPr bwMode="auto">
            <a:xfrm>
              <a:off x="4380" y="1812"/>
              <a:ext cx="0" cy="246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92298" name="Picture 10" descr="falla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600"/>
            <a:ext cx="160020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2299" name="Picture 11" descr="site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565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2300" name="Picture 12"/>
          <p:cNvPicPr>
            <a:picLocks noChangeArrowheads="1"/>
          </p:cNvPicPr>
          <p:nvPr/>
        </p:nvPicPr>
        <p:blipFill>
          <a:blip r:embed="rId4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06875"/>
            <a:ext cx="3962400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92301" name="Line 13"/>
          <p:cNvSpPr>
            <a:spLocks noChangeShapeType="1"/>
          </p:cNvSpPr>
          <p:nvPr/>
        </p:nvSpPr>
        <p:spPr bwMode="auto">
          <a:xfrm>
            <a:off x="2381250" y="5362575"/>
            <a:ext cx="685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23083"/>
      </p:ext>
    </p:extLst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sz="2400" b="1">
                <a:solidFill>
                  <a:schemeClr val="hlink"/>
                </a:solidFill>
                <a:latin typeface="Franklin Gothic Medium" charset="0"/>
              </a:rPr>
              <a:t>A brief history of molecular dynamics simulation…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Franklin Gothic Medium" charset="0"/>
              </a:rPr>
              <a:t>1976-1985: 	Dark Ages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Franklin Gothic Medium" charset="0"/>
              </a:rPr>
              <a:t>1985-1994: 	</a:t>
            </a:r>
            <a:r>
              <a:rPr lang="en-US" sz="2800">
                <a:latin typeface="Symbol" charset="0"/>
              </a:rPr>
              <a:t>D</a:t>
            </a:r>
            <a:r>
              <a:rPr lang="en-US" sz="2800">
                <a:latin typeface="Franklin Gothic Medium" charset="0"/>
              </a:rPr>
              <a:t>G (FEP)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Franklin Gothic Medium" charset="0"/>
              </a:rPr>
              <a:t>1995-1998: 	structure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latin typeface="Franklin Gothic Medium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>
                <a:latin typeface="Franklin Gothic Medium" charset="0"/>
              </a:rPr>
              <a:t>1998- now : 	structure + </a:t>
            </a:r>
            <a:r>
              <a:rPr lang="en-US" sz="2800">
                <a:latin typeface="Symbol" charset="0"/>
              </a:rPr>
              <a:t>D</a:t>
            </a:r>
            <a:r>
              <a:rPr lang="en-US" sz="2800">
                <a:latin typeface="Franklin Gothic Medium" charset="0"/>
              </a:rPr>
              <a:t>G     </a:t>
            </a:r>
            <a:r>
              <a:rPr lang="en-US" sz="2800" b="1">
                <a:solidFill>
                  <a:schemeClr val="hlink"/>
                </a:solidFill>
                <a:latin typeface="Franklin Gothic Medium" charset="0"/>
              </a:rPr>
              <a:t>???</a:t>
            </a:r>
          </a:p>
        </p:txBody>
      </p:sp>
      <p:grpSp>
        <p:nvGrpSpPr>
          <p:cNvPr id="1293316" name="Group 4"/>
          <p:cNvGrpSpPr>
            <a:grpSpLocks/>
          </p:cNvGrpSpPr>
          <p:nvPr/>
        </p:nvGrpSpPr>
        <p:grpSpPr bwMode="auto">
          <a:xfrm>
            <a:off x="5338763" y="2057400"/>
            <a:ext cx="2357437" cy="955675"/>
            <a:chOff x="3507" y="1636"/>
            <a:chExt cx="1485" cy="602"/>
          </a:xfrm>
        </p:grpSpPr>
        <p:sp>
          <p:nvSpPr>
            <p:cNvPr id="1293317" name="Text Box 5"/>
            <p:cNvSpPr txBox="1">
              <a:spLocks noChangeArrowheads="1"/>
            </p:cNvSpPr>
            <p:nvPr/>
          </p:nvSpPr>
          <p:spPr bwMode="auto">
            <a:xfrm>
              <a:off x="3507" y="1636"/>
              <a:ext cx="1485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>
                  <a:solidFill>
                    <a:srgbClr val="0000FF"/>
                  </a:solidFill>
                </a:rPr>
                <a:t>E + S</a:t>
              </a:r>
              <a:r>
                <a:rPr lang="en-US" sz="1600" b="0" baseline="-25000">
                  <a:solidFill>
                    <a:srgbClr val="0000FF"/>
                  </a:solidFill>
                </a:rPr>
                <a:t>1                   </a:t>
              </a:r>
              <a:r>
                <a:rPr lang="en-US" sz="1600" b="0">
                  <a:solidFill>
                    <a:srgbClr val="0000FF"/>
                  </a:solidFill>
                </a:rPr>
                <a:t>ES</a:t>
              </a:r>
              <a:r>
                <a:rPr lang="en-US" sz="1600" b="0" baseline="-25000">
                  <a:solidFill>
                    <a:srgbClr val="0000FF"/>
                  </a:solidFill>
                </a:rPr>
                <a:t>1</a:t>
              </a:r>
            </a:p>
            <a:p>
              <a:pPr>
                <a:spcBef>
                  <a:spcPct val="50000"/>
                </a:spcBef>
              </a:pPr>
              <a:endParaRPr lang="en-US" sz="1600" b="0" baseline="-25000">
                <a:solidFill>
                  <a:srgbClr val="0000FF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sz="1600" b="0">
                  <a:solidFill>
                    <a:srgbClr val="0000FF"/>
                  </a:solidFill>
                </a:rPr>
                <a:t>E + S</a:t>
              </a:r>
              <a:r>
                <a:rPr lang="en-US" sz="1600" b="0" baseline="-25000">
                  <a:solidFill>
                    <a:srgbClr val="0000FF"/>
                  </a:solidFill>
                </a:rPr>
                <a:t>2</a:t>
              </a:r>
              <a:r>
                <a:rPr lang="en-US" sz="1600" b="0">
                  <a:solidFill>
                    <a:srgbClr val="0000FF"/>
                  </a:solidFill>
                </a:rPr>
                <a:t>             ES</a:t>
              </a:r>
              <a:r>
                <a:rPr lang="en-US" sz="1600" b="0" baseline="-25000">
                  <a:solidFill>
                    <a:srgbClr val="0000FF"/>
                  </a:solidFill>
                </a:rPr>
                <a:t>2</a:t>
              </a:r>
              <a:endParaRPr lang="en-US" sz="1600" b="0">
                <a:solidFill>
                  <a:srgbClr val="0000FF"/>
                </a:solidFill>
              </a:endParaRPr>
            </a:p>
          </p:txBody>
        </p:sp>
        <p:sp>
          <p:nvSpPr>
            <p:cNvPr id="1293318" name="Line 6"/>
            <p:cNvSpPr>
              <a:spLocks noChangeShapeType="1"/>
            </p:cNvSpPr>
            <p:nvPr/>
          </p:nvSpPr>
          <p:spPr bwMode="auto">
            <a:xfrm>
              <a:off x="3888" y="1728"/>
              <a:ext cx="397" cy="0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319" name="Line 7"/>
            <p:cNvSpPr>
              <a:spLocks noChangeShapeType="1"/>
            </p:cNvSpPr>
            <p:nvPr/>
          </p:nvSpPr>
          <p:spPr bwMode="auto">
            <a:xfrm>
              <a:off x="3881" y="2118"/>
              <a:ext cx="397" cy="0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320" name="Line 8"/>
            <p:cNvSpPr>
              <a:spLocks noChangeShapeType="1"/>
            </p:cNvSpPr>
            <p:nvPr/>
          </p:nvSpPr>
          <p:spPr bwMode="auto">
            <a:xfrm>
              <a:off x="3696" y="1810"/>
              <a:ext cx="0" cy="246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321" name="Line 9"/>
            <p:cNvSpPr>
              <a:spLocks noChangeShapeType="1"/>
            </p:cNvSpPr>
            <p:nvPr/>
          </p:nvSpPr>
          <p:spPr bwMode="auto">
            <a:xfrm>
              <a:off x="4380" y="1812"/>
              <a:ext cx="0" cy="246"/>
            </a:xfrm>
            <a:prstGeom prst="line">
              <a:avLst/>
            </a:prstGeom>
            <a:noFill/>
            <a:ln w="28575">
              <a:solidFill>
                <a:srgbClr val="3399FF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93322" name="Picture 10" descr="falla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9600"/>
            <a:ext cx="160020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3323" name="Picture 11" descr="site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3276600"/>
            <a:ext cx="12827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3324" name="Text Box 12"/>
          <p:cNvSpPr txBox="1">
            <a:spLocks noChangeArrowheads="1"/>
          </p:cNvSpPr>
          <p:nvPr/>
        </p:nvSpPr>
        <p:spPr bwMode="auto">
          <a:xfrm>
            <a:off x="381000" y="5715000"/>
            <a:ext cx="5791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0" i="1">
                <a:solidFill>
                  <a:srgbClr val="0000FF"/>
                </a:solidFill>
              </a:rPr>
              <a:t>Acc. Chem. Res.</a:t>
            </a:r>
            <a:r>
              <a:rPr lang="en-US" sz="1600" b="0">
                <a:solidFill>
                  <a:srgbClr val="0000FF"/>
                </a:solidFill>
              </a:rPr>
              <a:t> </a:t>
            </a:r>
            <a:r>
              <a:rPr lang="en-US" sz="1600">
                <a:solidFill>
                  <a:srgbClr val="0000FF"/>
                </a:solidFill>
              </a:rPr>
              <a:t>33</a:t>
            </a:r>
            <a:r>
              <a:rPr lang="en-US" sz="1600" b="0">
                <a:solidFill>
                  <a:srgbClr val="0000FF"/>
                </a:solidFill>
              </a:rPr>
              <a:t>, 889-897 (2000)</a:t>
            </a:r>
          </a:p>
          <a:p>
            <a:pPr algn="ctr"/>
            <a:r>
              <a:rPr lang="ja-JP" altLang="en-US" sz="1600" b="0">
                <a:solidFill>
                  <a:srgbClr val="0000FF"/>
                </a:solidFill>
                <a:latin typeface="Arial"/>
              </a:rPr>
              <a:t>“</a:t>
            </a:r>
            <a:r>
              <a:rPr lang="en-US" sz="1600" b="0">
                <a:solidFill>
                  <a:srgbClr val="0000FF"/>
                </a:solidFill>
              </a:rPr>
              <a:t>Calculating structures and free energies of complex molecules: Combining molecular mechanics and continuum models</a:t>
            </a:r>
            <a:r>
              <a:rPr lang="ja-JP" altLang="en-US" sz="1600" b="0">
                <a:solidFill>
                  <a:srgbClr val="0000FF"/>
                </a:solidFill>
                <a:latin typeface="Arial"/>
              </a:rPr>
              <a:t>”</a:t>
            </a:r>
            <a:endParaRPr lang="en-US" sz="1600" b="0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68692"/>
      </p:ext>
    </p:extLst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2400" b="1">
                <a:solidFill>
                  <a:srgbClr val="FF2C21"/>
                </a:solidFill>
                <a:latin typeface="Franklin Gothic Medium" charset="0"/>
              </a:rPr>
              <a:t>are these crude estimates worth it?</a:t>
            </a:r>
            <a:br>
              <a:rPr lang="en-US" sz="2400" b="1">
                <a:solidFill>
                  <a:srgbClr val="FF2C21"/>
                </a:solidFill>
                <a:latin typeface="Franklin Gothic Medium" charset="0"/>
              </a:rPr>
            </a:br>
            <a:r>
              <a:rPr lang="en-US" sz="2400" b="1">
                <a:solidFill>
                  <a:srgbClr val="FF2C21"/>
                </a:solidFill>
                <a:latin typeface="Franklin Gothic Medium" charset="0"/>
              </a:rPr>
              <a:t>can we aspire to &lt; 1.0 kcal/mol accuracy?</a:t>
            </a:r>
          </a:p>
        </p:txBody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>
                <a:latin typeface="Franklin Gothic Medium" charset="0"/>
              </a:rPr>
              <a:t>Drawbacks:</a:t>
            </a:r>
          </a:p>
          <a:p>
            <a:r>
              <a:rPr lang="en-US" sz="2000">
                <a:solidFill>
                  <a:srgbClr val="0000FF"/>
                </a:solidFill>
                <a:latin typeface="Franklin Gothic Medium" charset="0"/>
              </a:rPr>
              <a:t>How to include role of </a:t>
            </a:r>
            <a:r>
              <a:rPr lang="ja-JP" altLang="en-US" sz="2000">
                <a:solidFill>
                  <a:srgbClr val="0000FF"/>
                </a:solidFill>
                <a:latin typeface="Arial"/>
              </a:rPr>
              <a:t>“</a:t>
            </a:r>
            <a:r>
              <a:rPr lang="en-US" sz="2000">
                <a:solidFill>
                  <a:srgbClr val="0000FF"/>
                </a:solidFill>
                <a:latin typeface="Franklin Gothic Medium" charset="0"/>
              </a:rPr>
              <a:t>specific</a:t>
            </a:r>
            <a:r>
              <a:rPr lang="ja-JP" altLang="en-US" sz="2000">
                <a:solidFill>
                  <a:srgbClr val="0000FF"/>
                </a:solidFill>
                <a:latin typeface="Arial"/>
              </a:rPr>
              <a:t>”</a:t>
            </a:r>
            <a:r>
              <a:rPr lang="en-US" sz="2000">
                <a:solidFill>
                  <a:srgbClr val="0000FF"/>
                </a:solidFill>
                <a:latin typeface="Franklin Gothic Medium" charset="0"/>
              </a:rPr>
              <a:t> ion or water interaction?</a:t>
            </a:r>
          </a:p>
          <a:p>
            <a:r>
              <a:rPr lang="en-US" sz="2000">
                <a:solidFill>
                  <a:srgbClr val="0000FF"/>
                </a:solidFill>
                <a:latin typeface="Franklin Gothic Medium" charset="0"/>
              </a:rPr>
              <a:t>How to estimate solute entropy accurately (</a:t>
            </a:r>
            <a:r>
              <a:rPr lang="en-US" sz="2000" i="1">
                <a:solidFill>
                  <a:srgbClr val="0000FF"/>
                </a:solidFill>
                <a:latin typeface="Franklin Gothic Medium" charset="0"/>
              </a:rPr>
              <a:t>i.e. </a:t>
            </a:r>
            <a:r>
              <a:rPr lang="en-US" sz="2000">
                <a:solidFill>
                  <a:srgbClr val="0000FF"/>
                </a:solidFill>
                <a:latin typeface="Franklin Gothic Medium" charset="0"/>
              </a:rPr>
              <a:t>unfolding)</a:t>
            </a:r>
          </a:p>
          <a:p>
            <a:r>
              <a:rPr lang="en-US" sz="2000">
                <a:solidFill>
                  <a:srgbClr val="0000FF"/>
                </a:solidFill>
                <a:latin typeface="Franklin Gothic Medium" charset="0"/>
              </a:rPr>
              <a:t>Need detailed parameterization of continuum model to balance the molecular mechanical force field</a:t>
            </a:r>
          </a:p>
          <a:p>
            <a:endParaRPr lang="en-US" sz="2000">
              <a:solidFill>
                <a:srgbClr val="0000FF"/>
              </a:solidFill>
              <a:latin typeface="Franklin Gothic Medium" charset="0"/>
            </a:endParaRPr>
          </a:p>
          <a:p>
            <a:pPr>
              <a:buFontTx/>
              <a:buNone/>
            </a:pPr>
            <a:r>
              <a:rPr lang="en-US" sz="2000">
                <a:latin typeface="Franklin Gothic Medium" charset="0"/>
              </a:rPr>
              <a:t>  </a:t>
            </a:r>
            <a:endParaRPr lang="en-US" sz="2000" b="1">
              <a:solidFill>
                <a:schemeClr val="hlink"/>
              </a:solidFill>
              <a:latin typeface="Franklin Gothic Medium" charset="0"/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en-US" sz="2000">
                <a:solidFill>
                  <a:srgbClr val="0000FF"/>
                </a:solidFill>
                <a:latin typeface="Franklin Gothic Medium" charset="0"/>
              </a:rPr>
              <a:t> 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sz="2000">
                <a:solidFill>
                  <a:srgbClr val="0000FF"/>
                </a:solidFill>
                <a:latin typeface="Franklin Gothic Medium" charset="0"/>
              </a:rPr>
              <a:t> 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sz="2000">
                <a:solidFill>
                  <a:srgbClr val="0000FF"/>
                </a:solidFill>
                <a:latin typeface="Franklin Gothic Medium" charset="0"/>
              </a:rPr>
              <a:t>  </a:t>
            </a:r>
          </a:p>
          <a:p>
            <a:endParaRPr lang="en-US" sz="2000">
              <a:solidFill>
                <a:srgbClr val="0000FF"/>
              </a:solidFill>
              <a:latin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04128"/>
      </p:ext>
    </p:extLst>
  </p:cSld>
  <p:clrMapOvr>
    <a:masterClrMapping/>
  </p:clrMapOvr>
  <p:transition xmlns:p14="http://schemas.microsoft.com/office/powerpoint/2010/main"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2400" b="1">
                <a:solidFill>
                  <a:srgbClr val="FF2C21"/>
                </a:solidFill>
                <a:latin typeface="Franklin Gothic Medium" charset="0"/>
              </a:rPr>
              <a:t>are these crude estimates worth it? 		Yes!</a:t>
            </a:r>
            <a:br>
              <a:rPr lang="en-US" sz="2400" b="1">
                <a:solidFill>
                  <a:srgbClr val="FF2C21"/>
                </a:solidFill>
                <a:latin typeface="Franklin Gothic Medium" charset="0"/>
              </a:rPr>
            </a:br>
            <a:r>
              <a:rPr lang="en-US" sz="2400" b="1">
                <a:solidFill>
                  <a:srgbClr val="FF2C21"/>
                </a:solidFill>
                <a:latin typeface="Franklin Gothic Medium" charset="0"/>
              </a:rPr>
              <a:t>can we aspire to &lt; 1.0 kcal/mol accuracy? 	No.</a:t>
            </a:r>
          </a:p>
        </p:txBody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>
                <a:latin typeface="Franklin Gothic Medium" charset="0"/>
              </a:rPr>
              <a:t>Drawbacks:</a:t>
            </a:r>
          </a:p>
          <a:p>
            <a:r>
              <a:rPr lang="en-US" sz="2000">
                <a:solidFill>
                  <a:srgbClr val="0000FF"/>
                </a:solidFill>
                <a:latin typeface="Franklin Gothic Medium" charset="0"/>
              </a:rPr>
              <a:t>How to include role of </a:t>
            </a:r>
            <a:r>
              <a:rPr lang="ja-JP" altLang="en-US" sz="2000">
                <a:solidFill>
                  <a:srgbClr val="0000FF"/>
                </a:solidFill>
                <a:latin typeface="Arial"/>
              </a:rPr>
              <a:t>“</a:t>
            </a:r>
            <a:r>
              <a:rPr lang="en-US" sz="2000">
                <a:solidFill>
                  <a:srgbClr val="0000FF"/>
                </a:solidFill>
                <a:latin typeface="Franklin Gothic Medium" charset="0"/>
              </a:rPr>
              <a:t>specific</a:t>
            </a:r>
            <a:r>
              <a:rPr lang="ja-JP" altLang="en-US" sz="2000">
                <a:solidFill>
                  <a:srgbClr val="0000FF"/>
                </a:solidFill>
                <a:latin typeface="Arial"/>
              </a:rPr>
              <a:t>”</a:t>
            </a:r>
            <a:r>
              <a:rPr lang="en-US" sz="2000">
                <a:solidFill>
                  <a:srgbClr val="0000FF"/>
                </a:solidFill>
                <a:latin typeface="Franklin Gothic Medium" charset="0"/>
              </a:rPr>
              <a:t> ion or water interaction?</a:t>
            </a:r>
          </a:p>
          <a:p>
            <a:r>
              <a:rPr lang="en-US" sz="2000">
                <a:solidFill>
                  <a:srgbClr val="0000FF"/>
                </a:solidFill>
                <a:latin typeface="Franklin Gothic Medium" charset="0"/>
              </a:rPr>
              <a:t>How to estimate solute entropy accurately (</a:t>
            </a:r>
            <a:r>
              <a:rPr lang="en-US" sz="2000" i="1">
                <a:solidFill>
                  <a:srgbClr val="0000FF"/>
                </a:solidFill>
                <a:latin typeface="Franklin Gothic Medium" charset="0"/>
              </a:rPr>
              <a:t>i.e. </a:t>
            </a:r>
            <a:r>
              <a:rPr lang="en-US" sz="2000">
                <a:solidFill>
                  <a:srgbClr val="0000FF"/>
                </a:solidFill>
                <a:latin typeface="Franklin Gothic Medium" charset="0"/>
              </a:rPr>
              <a:t>unfolding)</a:t>
            </a:r>
          </a:p>
          <a:p>
            <a:r>
              <a:rPr lang="en-US" sz="2000">
                <a:solidFill>
                  <a:srgbClr val="0000FF"/>
                </a:solidFill>
                <a:latin typeface="Franklin Gothic Medium" charset="0"/>
              </a:rPr>
              <a:t>Need detailed parameterization of continuum model to balance the molecular mechanical force field</a:t>
            </a:r>
          </a:p>
          <a:p>
            <a:endParaRPr lang="en-US" sz="2000">
              <a:solidFill>
                <a:srgbClr val="0000FF"/>
              </a:solidFill>
              <a:latin typeface="Franklin Gothic Medium" charset="0"/>
            </a:endParaRPr>
          </a:p>
          <a:p>
            <a:pPr>
              <a:buFontTx/>
              <a:buNone/>
            </a:pPr>
            <a:r>
              <a:rPr lang="en-US" sz="2000">
                <a:latin typeface="Franklin Gothic Medium" charset="0"/>
              </a:rPr>
              <a:t>… but, for little additional cost, we can get a representation of the (free) energetics</a:t>
            </a:r>
            <a:r>
              <a:rPr lang="en-US" sz="2000" b="1">
                <a:solidFill>
                  <a:schemeClr val="hlink"/>
                </a:solidFill>
                <a:latin typeface="Franklin Gothic Medium" charset="0"/>
              </a:rPr>
              <a:t>!!!</a:t>
            </a:r>
          </a:p>
          <a:p>
            <a:pPr>
              <a:spcBef>
                <a:spcPct val="30000"/>
              </a:spcBef>
            </a:pPr>
            <a:r>
              <a:rPr lang="en-US" sz="2000">
                <a:solidFill>
                  <a:srgbClr val="0000FF"/>
                </a:solidFill>
                <a:latin typeface="Franklin Gothic Medium" charset="0"/>
              </a:rPr>
              <a:t>Evaluation of model structures: </a:t>
            </a:r>
            <a:r>
              <a:rPr lang="en-US" sz="2000" b="1">
                <a:solidFill>
                  <a:srgbClr val="0000FF"/>
                </a:solidFill>
                <a:latin typeface="Franklin Gothic Medium" charset="0"/>
              </a:rPr>
              <a:t>which model is more stable?</a:t>
            </a:r>
          </a:p>
          <a:p>
            <a:pPr>
              <a:spcBef>
                <a:spcPct val="30000"/>
              </a:spcBef>
            </a:pPr>
            <a:r>
              <a:rPr lang="en-US" sz="2000">
                <a:solidFill>
                  <a:srgbClr val="0000FF"/>
                </a:solidFill>
                <a:latin typeface="Franklin Gothic Medium" charset="0"/>
              </a:rPr>
              <a:t>Evaluation of force fields: </a:t>
            </a:r>
            <a:r>
              <a:rPr lang="en-US" sz="2000" b="1">
                <a:solidFill>
                  <a:srgbClr val="0000FF"/>
                </a:solidFill>
                <a:latin typeface="Franklin Gothic Medium" charset="0"/>
              </a:rPr>
              <a:t>does the force field have the right balance?</a:t>
            </a:r>
          </a:p>
          <a:p>
            <a:pPr>
              <a:spcBef>
                <a:spcPct val="30000"/>
              </a:spcBef>
            </a:pPr>
            <a:r>
              <a:rPr lang="en-US" sz="2000">
                <a:solidFill>
                  <a:srgbClr val="0000FF"/>
                </a:solidFill>
                <a:latin typeface="Franklin Gothic Medium" charset="0"/>
              </a:rPr>
              <a:t>Insight into subtle energetic balances </a:t>
            </a:r>
          </a:p>
          <a:p>
            <a:endParaRPr lang="en-US" sz="2000">
              <a:solidFill>
                <a:srgbClr val="0000FF"/>
              </a:solidFill>
              <a:latin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33937"/>
      </p:ext>
    </p:extLst>
  </p:cSld>
  <p:clrMapOvr>
    <a:masterClrMapping/>
  </p:clrMapOvr>
  <p:transition xmlns:p14="http://schemas.microsoft.com/office/powerpoint/2010/main"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4838" cy="4495800"/>
          </a:xfrm>
          <a:noFill/>
          <a:ln/>
        </p:spPr>
        <p:txBody>
          <a:bodyPr lIns="92075" tIns="46038" rIns="92075" bIns="46038"/>
          <a:lstStyle/>
          <a:p>
            <a:r>
              <a:rPr lang="en-US" sz="2800" dirty="0">
                <a:latin typeface="Franklin Gothic Medium" charset="0"/>
              </a:rPr>
              <a:t>A-RNA vs. B-RNA  		</a:t>
            </a:r>
            <a:r>
              <a:rPr lang="en-US" sz="2800" dirty="0" smtClean="0">
                <a:latin typeface="Franklin Gothic Medium" charset="0"/>
              </a:rPr>
              <a:t>	</a:t>
            </a:r>
            <a:r>
              <a:rPr lang="en-US" sz="2800" dirty="0" smtClean="0">
                <a:solidFill>
                  <a:schemeClr val="hlink"/>
                </a:solidFill>
                <a:latin typeface="Franklin Gothic Medium" charset="0"/>
                <a:sym typeface="Wingdings" charset="0"/>
              </a:rPr>
              <a:t></a:t>
            </a:r>
            <a:endParaRPr lang="en-US" sz="2800" dirty="0">
              <a:solidFill>
                <a:schemeClr val="hlink"/>
              </a:solidFill>
              <a:latin typeface="Franklin Gothic Medium" charset="0"/>
            </a:endParaRPr>
          </a:p>
          <a:p>
            <a:r>
              <a:rPr lang="en-US" sz="2800" dirty="0">
                <a:latin typeface="Franklin Gothic Medium" charset="0"/>
              </a:rPr>
              <a:t>B-DNA vs. A-DNA 		</a:t>
            </a:r>
            <a:r>
              <a:rPr lang="en-US" sz="2800" dirty="0" smtClean="0">
                <a:latin typeface="Franklin Gothic Medium" charset="0"/>
              </a:rPr>
              <a:t>	</a:t>
            </a:r>
            <a:r>
              <a:rPr lang="en-US" sz="2800" dirty="0" smtClean="0">
                <a:solidFill>
                  <a:schemeClr val="hlink"/>
                </a:solidFill>
                <a:latin typeface="Franklin Gothic Medium" charset="0"/>
                <a:sym typeface="Wingdings" charset="0"/>
              </a:rPr>
              <a:t></a:t>
            </a:r>
            <a:endParaRPr lang="en-US" sz="2800" dirty="0">
              <a:solidFill>
                <a:schemeClr val="hlink"/>
              </a:solidFill>
              <a:latin typeface="Franklin Gothic Medium" charset="0"/>
            </a:endParaRPr>
          </a:p>
          <a:p>
            <a:r>
              <a:rPr lang="en-US" sz="2800" dirty="0" err="1">
                <a:latin typeface="Franklin Gothic Medium" charset="0"/>
              </a:rPr>
              <a:t>phosphoramidate</a:t>
            </a:r>
            <a:r>
              <a:rPr lang="en-US" sz="2800" dirty="0">
                <a:latin typeface="Franklin Gothic Medium" charset="0"/>
              </a:rPr>
              <a:t> DNA	</a:t>
            </a:r>
            <a:r>
              <a:rPr lang="en-US" sz="2800" dirty="0">
                <a:solidFill>
                  <a:schemeClr val="hlink"/>
                </a:solidFill>
                <a:latin typeface="Franklin Gothic Medium" charset="0"/>
                <a:sym typeface="Wingdings" charset="0"/>
              </a:rPr>
              <a:t></a:t>
            </a:r>
            <a:endParaRPr lang="en-US" sz="2400" dirty="0">
              <a:solidFill>
                <a:schemeClr val="hlink"/>
              </a:solidFill>
              <a:latin typeface="Franklin Gothic Medium" charset="0"/>
            </a:endParaRPr>
          </a:p>
          <a:p>
            <a:r>
              <a:rPr lang="en-US" sz="2800" dirty="0">
                <a:latin typeface="Franklin Gothic Medium" charset="0"/>
              </a:rPr>
              <a:t>RNA hairpin loops </a:t>
            </a:r>
            <a:r>
              <a:rPr lang="en-US" sz="2400" dirty="0">
                <a:solidFill>
                  <a:schemeClr val="tx2"/>
                </a:solidFill>
                <a:latin typeface="Franklin Gothic Medium" charset="0"/>
              </a:rPr>
              <a:t> 		</a:t>
            </a:r>
            <a:r>
              <a:rPr lang="en-US" sz="2800" dirty="0">
                <a:solidFill>
                  <a:schemeClr val="hlink"/>
                </a:solidFill>
                <a:latin typeface="Franklin Gothic Medium" charset="0"/>
                <a:sym typeface="Wingdings" charset="0"/>
              </a:rPr>
              <a:t></a:t>
            </a:r>
            <a:endParaRPr lang="en-US" sz="2800" dirty="0">
              <a:solidFill>
                <a:schemeClr val="hlink"/>
              </a:solidFill>
              <a:latin typeface="Franklin Gothic Medium" charset="0"/>
            </a:endParaRPr>
          </a:p>
          <a:p>
            <a:r>
              <a:rPr lang="en-US" sz="2800" dirty="0">
                <a:latin typeface="Franklin Gothic Medium" charset="0"/>
              </a:rPr>
              <a:t>dA</a:t>
            </a:r>
            <a:r>
              <a:rPr lang="en-US" sz="2800" baseline="-25000" dirty="0">
                <a:latin typeface="Franklin Gothic Medium" charset="0"/>
              </a:rPr>
              <a:t>10</a:t>
            </a:r>
            <a:r>
              <a:rPr lang="en-US" sz="2800" dirty="0">
                <a:latin typeface="Franklin Gothic Medium" charset="0"/>
              </a:rPr>
              <a:t>-dT</a:t>
            </a:r>
            <a:r>
              <a:rPr lang="en-US" sz="2800" baseline="-25000" dirty="0">
                <a:latin typeface="Franklin Gothic Medium" charset="0"/>
              </a:rPr>
              <a:t>10</a:t>
            </a:r>
            <a:r>
              <a:rPr lang="en-US" sz="2800" dirty="0">
                <a:latin typeface="Franklin Gothic Medium" charset="0"/>
              </a:rPr>
              <a:t> vs. dG</a:t>
            </a:r>
            <a:r>
              <a:rPr lang="en-US" sz="2800" baseline="-25000" dirty="0">
                <a:latin typeface="Franklin Gothic Medium" charset="0"/>
              </a:rPr>
              <a:t>10</a:t>
            </a:r>
            <a:r>
              <a:rPr lang="en-US" sz="2800" dirty="0">
                <a:latin typeface="Franklin Gothic Medium" charset="0"/>
              </a:rPr>
              <a:t>-dC</a:t>
            </a:r>
            <a:r>
              <a:rPr lang="en-US" sz="2800" baseline="-25000" dirty="0">
                <a:latin typeface="Franklin Gothic Medium" charset="0"/>
              </a:rPr>
              <a:t>10 	</a:t>
            </a:r>
            <a:r>
              <a:rPr lang="en-US" sz="2800" dirty="0">
                <a:solidFill>
                  <a:schemeClr val="hlink"/>
                </a:solidFill>
                <a:latin typeface="Franklin Gothic Medium" charset="0"/>
                <a:sym typeface="Wingdings" charset="0"/>
              </a:rPr>
              <a:t></a:t>
            </a:r>
            <a:endParaRPr lang="en-US" sz="2400" dirty="0">
              <a:solidFill>
                <a:srgbClr val="0000FF"/>
              </a:solidFill>
              <a:latin typeface="Franklin Gothic Medium" charset="0"/>
            </a:endParaRPr>
          </a:p>
          <a:p>
            <a:pPr>
              <a:buFontTx/>
              <a:buNone/>
            </a:pPr>
            <a:endParaRPr lang="en-US" dirty="0">
              <a:latin typeface="Franklin Gothic Medium" charset="0"/>
            </a:endParaRPr>
          </a:p>
          <a:p>
            <a:pPr>
              <a:buFontTx/>
              <a:buNone/>
            </a:pPr>
            <a:endParaRPr lang="en-US" sz="2400" dirty="0">
              <a:solidFill>
                <a:srgbClr val="FF261B"/>
              </a:solidFill>
              <a:latin typeface="Franklin Gothic Medium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Franklin Gothic Medium" charset="0"/>
              </a:rPr>
              <a:t>	</a:t>
            </a:r>
          </a:p>
        </p:txBody>
      </p:sp>
      <p:sp>
        <p:nvSpPr>
          <p:cNvPr id="1296387" name="Text Box 3"/>
          <p:cNvSpPr txBox="1">
            <a:spLocks noChangeArrowheads="1"/>
          </p:cNvSpPr>
          <p:nvPr/>
        </p:nvSpPr>
        <p:spPr bwMode="auto">
          <a:xfrm>
            <a:off x="5181600" y="5483225"/>
            <a:ext cx="38100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Srinivasan </a:t>
            </a:r>
            <a:r>
              <a:rPr lang="en-US" sz="1600" b="0" i="1"/>
              <a:t>et al.</a:t>
            </a:r>
            <a:r>
              <a:rPr lang="en-US" sz="1600" b="0"/>
              <a:t> JACS (1998)</a:t>
            </a:r>
          </a:p>
          <a:p>
            <a:r>
              <a:rPr lang="en-US" sz="1600" b="0"/>
              <a:t>Srinivasan </a:t>
            </a:r>
            <a:r>
              <a:rPr lang="en-US" sz="1600" b="0" i="1"/>
              <a:t>et al.</a:t>
            </a:r>
            <a:r>
              <a:rPr lang="en-US" sz="1600" b="0"/>
              <a:t> JBSD (1998)</a:t>
            </a:r>
          </a:p>
          <a:p>
            <a:r>
              <a:rPr lang="en-US" sz="1600" b="0"/>
              <a:t>Cheatham </a:t>
            </a:r>
            <a:r>
              <a:rPr lang="en-US" sz="1600" b="0" i="1"/>
              <a:t>et al.</a:t>
            </a:r>
            <a:r>
              <a:rPr lang="en-US" sz="1600" b="0"/>
              <a:t> JBSD (1998)</a:t>
            </a:r>
          </a:p>
          <a:p>
            <a:r>
              <a:rPr lang="en-US" sz="1600" b="0"/>
              <a:t>Kollman </a:t>
            </a:r>
            <a:r>
              <a:rPr lang="en-US" sz="1600" b="0" i="1"/>
              <a:t>et al.</a:t>
            </a:r>
            <a:r>
              <a:rPr lang="en-US" sz="1600" b="0"/>
              <a:t> Acc. Chem. Res (2000)</a:t>
            </a:r>
          </a:p>
        </p:txBody>
      </p:sp>
      <p:sp>
        <p:nvSpPr>
          <p:cNvPr id="1296388" name="Rectangle 4"/>
          <p:cNvSpPr>
            <a:spLocks noChangeArrowheads="1"/>
          </p:cNvSpPr>
          <p:nvPr/>
        </p:nvSpPr>
        <p:spPr bwMode="auto">
          <a:xfrm>
            <a:off x="304800" y="228600"/>
            <a:ext cx="868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crude estimation of the relative free energy difference between </a:t>
            </a:r>
            <a:r>
              <a:rPr lang="ja-JP" altLang="en-US">
                <a:solidFill>
                  <a:srgbClr val="0000FF"/>
                </a:solidFill>
                <a:latin typeface="Arial"/>
              </a:rPr>
              <a:t>“</a:t>
            </a:r>
            <a:r>
              <a:rPr lang="en-US">
                <a:solidFill>
                  <a:srgbClr val="0000FF"/>
                </a:solidFill>
              </a:rPr>
              <a:t>metastable</a:t>
            </a:r>
            <a:r>
              <a:rPr lang="ja-JP" altLang="en-US">
                <a:solidFill>
                  <a:srgbClr val="0000FF"/>
                </a:solidFill>
                <a:latin typeface="Arial"/>
              </a:rPr>
              <a:t>”</a:t>
            </a:r>
            <a:r>
              <a:rPr lang="en-US">
                <a:solidFill>
                  <a:srgbClr val="0000FF"/>
                </a:solidFill>
              </a:rPr>
              <a:t> states from molecular dynamics simulations in explicit solvent</a:t>
            </a:r>
          </a:p>
        </p:txBody>
      </p:sp>
      <p:sp>
        <p:nvSpPr>
          <p:cNvPr id="1296389" name="Text Box 5"/>
          <p:cNvSpPr txBox="1">
            <a:spLocks noChangeArrowheads="1"/>
          </p:cNvSpPr>
          <p:nvPr/>
        </p:nvSpPr>
        <p:spPr bwMode="auto">
          <a:xfrm>
            <a:off x="1889125" y="4303713"/>
            <a:ext cx="4892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chemeClr val="hlink"/>
                </a:solidFill>
              </a:rPr>
              <a:t>We have a means to evaluate the relative stability of our MD generated models!</a:t>
            </a:r>
          </a:p>
        </p:txBody>
      </p:sp>
    </p:spTree>
    <p:extLst>
      <p:ext uri="{BB962C8B-B14F-4D97-AF65-F5344CB8AC3E}">
        <p14:creationId xmlns:p14="http://schemas.microsoft.com/office/powerpoint/2010/main" val="2317976735"/>
      </p:ext>
    </p:extLst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Freeform 2"/>
          <p:cNvSpPr>
            <a:spLocks/>
          </p:cNvSpPr>
          <p:nvPr/>
        </p:nvSpPr>
        <p:spPr bwMode="auto">
          <a:xfrm>
            <a:off x="2273300" y="304800"/>
            <a:ext cx="381000" cy="685800"/>
          </a:xfrm>
          <a:custGeom>
            <a:avLst/>
            <a:gdLst>
              <a:gd name="T0" fmla="*/ 459 w 556"/>
              <a:gd name="T1" fmla="*/ 204 h 894"/>
              <a:gd name="T2" fmla="*/ 399 w 556"/>
              <a:gd name="T3" fmla="*/ 84 h 894"/>
              <a:gd name="T4" fmla="*/ 372 w 556"/>
              <a:gd name="T5" fmla="*/ 54 h 894"/>
              <a:gd name="T6" fmla="*/ 282 w 556"/>
              <a:gd name="T7" fmla="*/ 0 h 894"/>
              <a:gd name="T8" fmla="*/ 159 w 556"/>
              <a:gd name="T9" fmla="*/ 39 h 894"/>
              <a:gd name="T10" fmla="*/ 87 w 556"/>
              <a:gd name="T11" fmla="*/ 84 h 894"/>
              <a:gd name="T12" fmla="*/ 48 w 556"/>
              <a:gd name="T13" fmla="*/ 147 h 894"/>
              <a:gd name="T14" fmla="*/ 9 w 556"/>
              <a:gd name="T15" fmla="*/ 216 h 894"/>
              <a:gd name="T16" fmla="*/ 0 w 556"/>
              <a:gd name="T17" fmla="*/ 345 h 894"/>
              <a:gd name="T18" fmla="*/ 3 w 556"/>
              <a:gd name="T19" fmla="*/ 618 h 894"/>
              <a:gd name="T20" fmla="*/ 9 w 556"/>
              <a:gd name="T21" fmla="*/ 720 h 894"/>
              <a:gd name="T22" fmla="*/ 219 w 556"/>
              <a:gd name="T23" fmla="*/ 855 h 894"/>
              <a:gd name="T24" fmla="*/ 423 w 556"/>
              <a:gd name="T25" fmla="*/ 885 h 894"/>
              <a:gd name="T26" fmla="*/ 492 w 556"/>
              <a:gd name="T27" fmla="*/ 882 h 894"/>
              <a:gd name="T28" fmla="*/ 498 w 556"/>
              <a:gd name="T29" fmla="*/ 840 h 894"/>
              <a:gd name="T30" fmla="*/ 534 w 556"/>
              <a:gd name="T31" fmla="*/ 786 h 894"/>
              <a:gd name="T32" fmla="*/ 549 w 556"/>
              <a:gd name="T33" fmla="*/ 735 h 894"/>
              <a:gd name="T34" fmla="*/ 555 w 556"/>
              <a:gd name="T35" fmla="*/ 705 h 894"/>
              <a:gd name="T36" fmla="*/ 510 w 556"/>
              <a:gd name="T37" fmla="*/ 636 h 894"/>
              <a:gd name="T38" fmla="*/ 234 w 556"/>
              <a:gd name="T39" fmla="*/ 585 h 894"/>
              <a:gd name="T40" fmla="*/ 177 w 556"/>
              <a:gd name="T41" fmla="*/ 531 h 894"/>
              <a:gd name="T42" fmla="*/ 186 w 556"/>
              <a:gd name="T43" fmla="*/ 414 h 894"/>
              <a:gd name="T44" fmla="*/ 243 w 556"/>
              <a:gd name="T45" fmla="*/ 375 h 894"/>
              <a:gd name="T46" fmla="*/ 273 w 556"/>
              <a:gd name="T47" fmla="*/ 369 h 894"/>
              <a:gd name="T48" fmla="*/ 420 w 556"/>
              <a:gd name="T49" fmla="*/ 363 h 894"/>
              <a:gd name="T50" fmla="*/ 453 w 556"/>
              <a:gd name="T51" fmla="*/ 342 h 894"/>
              <a:gd name="T52" fmla="*/ 489 w 556"/>
              <a:gd name="T53" fmla="*/ 321 h 894"/>
              <a:gd name="T54" fmla="*/ 483 w 556"/>
              <a:gd name="T55" fmla="*/ 270 h 894"/>
              <a:gd name="T56" fmla="*/ 477 w 556"/>
              <a:gd name="T57" fmla="*/ 219 h 894"/>
              <a:gd name="T58" fmla="*/ 471 w 556"/>
              <a:gd name="T59" fmla="*/ 210 h 894"/>
              <a:gd name="T60" fmla="*/ 456 w 556"/>
              <a:gd name="T61" fmla="*/ 213 h 894"/>
              <a:gd name="T62" fmla="*/ 459 w 556"/>
              <a:gd name="T63" fmla="*/ 204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56" h="894">
                <a:moveTo>
                  <a:pt x="459" y="204"/>
                </a:moveTo>
                <a:cubicBezTo>
                  <a:pt x="431" y="166"/>
                  <a:pt x="411" y="130"/>
                  <a:pt x="399" y="84"/>
                </a:cubicBezTo>
                <a:cubicBezTo>
                  <a:pt x="396" y="71"/>
                  <a:pt x="382" y="64"/>
                  <a:pt x="372" y="54"/>
                </a:cubicBezTo>
                <a:cubicBezTo>
                  <a:pt x="348" y="30"/>
                  <a:pt x="315" y="8"/>
                  <a:pt x="282" y="0"/>
                </a:cubicBezTo>
                <a:cubicBezTo>
                  <a:pt x="239" y="9"/>
                  <a:pt x="200" y="29"/>
                  <a:pt x="159" y="39"/>
                </a:cubicBezTo>
                <a:cubicBezTo>
                  <a:pt x="136" y="55"/>
                  <a:pt x="110" y="67"/>
                  <a:pt x="87" y="84"/>
                </a:cubicBezTo>
                <a:cubicBezTo>
                  <a:pt x="62" y="103"/>
                  <a:pt x="65" y="125"/>
                  <a:pt x="48" y="147"/>
                </a:cubicBezTo>
                <a:cubicBezTo>
                  <a:pt x="32" y="168"/>
                  <a:pt x="21" y="192"/>
                  <a:pt x="9" y="216"/>
                </a:cubicBezTo>
                <a:cubicBezTo>
                  <a:pt x="2" y="259"/>
                  <a:pt x="2" y="302"/>
                  <a:pt x="0" y="345"/>
                </a:cubicBezTo>
                <a:cubicBezTo>
                  <a:pt x="1" y="436"/>
                  <a:pt x="1" y="527"/>
                  <a:pt x="3" y="618"/>
                </a:cubicBezTo>
                <a:cubicBezTo>
                  <a:pt x="3" y="632"/>
                  <a:pt x="7" y="700"/>
                  <a:pt x="9" y="720"/>
                </a:cubicBezTo>
                <a:cubicBezTo>
                  <a:pt x="21" y="843"/>
                  <a:pt x="121" y="839"/>
                  <a:pt x="219" y="855"/>
                </a:cubicBezTo>
                <a:cubicBezTo>
                  <a:pt x="277" y="884"/>
                  <a:pt x="361" y="881"/>
                  <a:pt x="423" y="885"/>
                </a:cubicBezTo>
                <a:cubicBezTo>
                  <a:pt x="446" y="884"/>
                  <a:pt x="472" y="894"/>
                  <a:pt x="492" y="882"/>
                </a:cubicBezTo>
                <a:cubicBezTo>
                  <a:pt x="504" y="875"/>
                  <a:pt x="490" y="852"/>
                  <a:pt x="498" y="840"/>
                </a:cubicBezTo>
                <a:cubicBezTo>
                  <a:pt x="510" y="822"/>
                  <a:pt x="523" y="805"/>
                  <a:pt x="534" y="786"/>
                </a:cubicBezTo>
                <a:cubicBezTo>
                  <a:pt x="543" y="770"/>
                  <a:pt x="545" y="752"/>
                  <a:pt x="549" y="735"/>
                </a:cubicBezTo>
                <a:cubicBezTo>
                  <a:pt x="551" y="725"/>
                  <a:pt x="555" y="705"/>
                  <a:pt x="555" y="705"/>
                </a:cubicBezTo>
                <a:cubicBezTo>
                  <a:pt x="551" y="662"/>
                  <a:pt x="556" y="643"/>
                  <a:pt x="510" y="636"/>
                </a:cubicBezTo>
                <a:cubicBezTo>
                  <a:pt x="421" y="601"/>
                  <a:pt x="328" y="598"/>
                  <a:pt x="234" y="585"/>
                </a:cubicBezTo>
                <a:cubicBezTo>
                  <a:pt x="195" y="566"/>
                  <a:pt x="201" y="563"/>
                  <a:pt x="177" y="531"/>
                </a:cubicBezTo>
                <a:cubicBezTo>
                  <a:pt x="172" y="494"/>
                  <a:pt x="160" y="446"/>
                  <a:pt x="186" y="414"/>
                </a:cubicBezTo>
                <a:cubicBezTo>
                  <a:pt x="199" y="399"/>
                  <a:pt x="223" y="380"/>
                  <a:pt x="243" y="375"/>
                </a:cubicBezTo>
                <a:cubicBezTo>
                  <a:pt x="253" y="373"/>
                  <a:pt x="273" y="369"/>
                  <a:pt x="273" y="369"/>
                </a:cubicBezTo>
                <a:cubicBezTo>
                  <a:pt x="311" y="382"/>
                  <a:pt x="380" y="365"/>
                  <a:pt x="420" y="363"/>
                </a:cubicBezTo>
                <a:cubicBezTo>
                  <a:pt x="432" y="357"/>
                  <a:pt x="442" y="348"/>
                  <a:pt x="453" y="342"/>
                </a:cubicBezTo>
                <a:cubicBezTo>
                  <a:pt x="470" y="334"/>
                  <a:pt x="476" y="334"/>
                  <a:pt x="489" y="321"/>
                </a:cubicBezTo>
                <a:cubicBezTo>
                  <a:pt x="495" y="304"/>
                  <a:pt x="503" y="277"/>
                  <a:pt x="483" y="270"/>
                </a:cubicBezTo>
                <a:cubicBezTo>
                  <a:pt x="469" y="251"/>
                  <a:pt x="471" y="241"/>
                  <a:pt x="477" y="219"/>
                </a:cubicBezTo>
                <a:cubicBezTo>
                  <a:pt x="475" y="216"/>
                  <a:pt x="474" y="211"/>
                  <a:pt x="471" y="210"/>
                </a:cubicBezTo>
                <a:cubicBezTo>
                  <a:pt x="466" y="209"/>
                  <a:pt x="460" y="216"/>
                  <a:pt x="456" y="213"/>
                </a:cubicBezTo>
                <a:cubicBezTo>
                  <a:pt x="453" y="211"/>
                  <a:pt x="459" y="201"/>
                  <a:pt x="459" y="204"/>
                </a:cubicBezTo>
                <a:close/>
              </a:path>
            </a:pathLst>
          </a:custGeom>
          <a:solidFill>
            <a:srgbClr val="FF261B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6147" name="AutoShape 3"/>
          <p:cNvSpPr>
            <a:spLocks noChangeArrowheads="1"/>
          </p:cNvSpPr>
          <p:nvPr/>
        </p:nvSpPr>
        <p:spPr bwMode="auto">
          <a:xfrm>
            <a:off x="2501900" y="598488"/>
            <a:ext cx="203200" cy="152400"/>
          </a:xfrm>
          <a:prstGeom prst="star5">
            <a:avLst/>
          </a:prstGeom>
          <a:solidFill>
            <a:srgbClr val="FAFD00"/>
          </a:solidFill>
          <a:ln w="12700">
            <a:solidFill>
              <a:srgbClr val="FF261B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6148" name="Freeform 4"/>
          <p:cNvSpPr>
            <a:spLocks/>
          </p:cNvSpPr>
          <p:nvPr/>
        </p:nvSpPr>
        <p:spPr bwMode="auto">
          <a:xfrm>
            <a:off x="2241550" y="1371600"/>
            <a:ext cx="381000" cy="685800"/>
          </a:xfrm>
          <a:custGeom>
            <a:avLst/>
            <a:gdLst>
              <a:gd name="T0" fmla="*/ 459 w 556"/>
              <a:gd name="T1" fmla="*/ 204 h 894"/>
              <a:gd name="T2" fmla="*/ 399 w 556"/>
              <a:gd name="T3" fmla="*/ 84 h 894"/>
              <a:gd name="T4" fmla="*/ 372 w 556"/>
              <a:gd name="T5" fmla="*/ 54 h 894"/>
              <a:gd name="T6" fmla="*/ 282 w 556"/>
              <a:gd name="T7" fmla="*/ 0 h 894"/>
              <a:gd name="T8" fmla="*/ 159 w 556"/>
              <a:gd name="T9" fmla="*/ 39 h 894"/>
              <a:gd name="T10" fmla="*/ 87 w 556"/>
              <a:gd name="T11" fmla="*/ 84 h 894"/>
              <a:gd name="T12" fmla="*/ 48 w 556"/>
              <a:gd name="T13" fmla="*/ 147 h 894"/>
              <a:gd name="T14" fmla="*/ 9 w 556"/>
              <a:gd name="T15" fmla="*/ 216 h 894"/>
              <a:gd name="T16" fmla="*/ 0 w 556"/>
              <a:gd name="T17" fmla="*/ 345 h 894"/>
              <a:gd name="T18" fmla="*/ 3 w 556"/>
              <a:gd name="T19" fmla="*/ 618 h 894"/>
              <a:gd name="T20" fmla="*/ 9 w 556"/>
              <a:gd name="T21" fmla="*/ 720 h 894"/>
              <a:gd name="T22" fmla="*/ 219 w 556"/>
              <a:gd name="T23" fmla="*/ 855 h 894"/>
              <a:gd name="T24" fmla="*/ 423 w 556"/>
              <a:gd name="T25" fmla="*/ 885 h 894"/>
              <a:gd name="T26" fmla="*/ 492 w 556"/>
              <a:gd name="T27" fmla="*/ 882 h 894"/>
              <a:gd name="T28" fmla="*/ 498 w 556"/>
              <a:gd name="T29" fmla="*/ 840 h 894"/>
              <a:gd name="T30" fmla="*/ 534 w 556"/>
              <a:gd name="T31" fmla="*/ 786 h 894"/>
              <a:gd name="T32" fmla="*/ 549 w 556"/>
              <a:gd name="T33" fmla="*/ 735 h 894"/>
              <a:gd name="T34" fmla="*/ 555 w 556"/>
              <a:gd name="T35" fmla="*/ 705 h 894"/>
              <a:gd name="T36" fmla="*/ 510 w 556"/>
              <a:gd name="T37" fmla="*/ 636 h 894"/>
              <a:gd name="T38" fmla="*/ 234 w 556"/>
              <a:gd name="T39" fmla="*/ 585 h 894"/>
              <a:gd name="T40" fmla="*/ 177 w 556"/>
              <a:gd name="T41" fmla="*/ 531 h 894"/>
              <a:gd name="T42" fmla="*/ 186 w 556"/>
              <a:gd name="T43" fmla="*/ 414 h 894"/>
              <a:gd name="T44" fmla="*/ 243 w 556"/>
              <a:gd name="T45" fmla="*/ 375 h 894"/>
              <a:gd name="T46" fmla="*/ 273 w 556"/>
              <a:gd name="T47" fmla="*/ 369 h 894"/>
              <a:gd name="T48" fmla="*/ 420 w 556"/>
              <a:gd name="T49" fmla="*/ 363 h 894"/>
              <a:gd name="T50" fmla="*/ 453 w 556"/>
              <a:gd name="T51" fmla="*/ 342 h 894"/>
              <a:gd name="T52" fmla="*/ 489 w 556"/>
              <a:gd name="T53" fmla="*/ 321 h 894"/>
              <a:gd name="T54" fmla="*/ 483 w 556"/>
              <a:gd name="T55" fmla="*/ 270 h 894"/>
              <a:gd name="T56" fmla="*/ 477 w 556"/>
              <a:gd name="T57" fmla="*/ 219 h 894"/>
              <a:gd name="T58" fmla="*/ 471 w 556"/>
              <a:gd name="T59" fmla="*/ 210 h 894"/>
              <a:gd name="T60" fmla="*/ 456 w 556"/>
              <a:gd name="T61" fmla="*/ 213 h 894"/>
              <a:gd name="T62" fmla="*/ 459 w 556"/>
              <a:gd name="T63" fmla="*/ 204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56" h="894">
                <a:moveTo>
                  <a:pt x="459" y="204"/>
                </a:moveTo>
                <a:cubicBezTo>
                  <a:pt x="431" y="166"/>
                  <a:pt x="411" y="130"/>
                  <a:pt x="399" y="84"/>
                </a:cubicBezTo>
                <a:cubicBezTo>
                  <a:pt x="396" y="71"/>
                  <a:pt x="382" y="64"/>
                  <a:pt x="372" y="54"/>
                </a:cubicBezTo>
                <a:cubicBezTo>
                  <a:pt x="348" y="30"/>
                  <a:pt x="315" y="8"/>
                  <a:pt x="282" y="0"/>
                </a:cubicBezTo>
                <a:cubicBezTo>
                  <a:pt x="239" y="9"/>
                  <a:pt x="200" y="29"/>
                  <a:pt x="159" y="39"/>
                </a:cubicBezTo>
                <a:cubicBezTo>
                  <a:pt x="136" y="55"/>
                  <a:pt x="110" y="67"/>
                  <a:pt x="87" y="84"/>
                </a:cubicBezTo>
                <a:cubicBezTo>
                  <a:pt x="62" y="103"/>
                  <a:pt x="65" y="125"/>
                  <a:pt x="48" y="147"/>
                </a:cubicBezTo>
                <a:cubicBezTo>
                  <a:pt x="32" y="168"/>
                  <a:pt x="21" y="192"/>
                  <a:pt x="9" y="216"/>
                </a:cubicBezTo>
                <a:cubicBezTo>
                  <a:pt x="2" y="259"/>
                  <a:pt x="2" y="302"/>
                  <a:pt x="0" y="345"/>
                </a:cubicBezTo>
                <a:cubicBezTo>
                  <a:pt x="1" y="436"/>
                  <a:pt x="1" y="527"/>
                  <a:pt x="3" y="618"/>
                </a:cubicBezTo>
                <a:cubicBezTo>
                  <a:pt x="3" y="632"/>
                  <a:pt x="7" y="700"/>
                  <a:pt x="9" y="720"/>
                </a:cubicBezTo>
                <a:cubicBezTo>
                  <a:pt x="21" y="843"/>
                  <a:pt x="121" y="839"/>
                  <a:pt x="219" y="855"/>
                </a:cubicBezTo>
                <a:cubicBezTo>
                  <a:pt x="277" y="884"/>
                  <a:pt x="361" y="881"/>
                  <a:pt x="423" y="885"/>
                </a:cubicBezTo>
                <a:cubicBezTo>
                  <a:pt x="446" y="884"/>
                  <a:pt x="472" y="894"/>
                  <a:pt x="492" y="882"/>
                </a:cubicBezTo>
                <a:cubicBezTo>
                  <a:pt x="504" y="875"/>
                  <a:pt x="490" y="852"/>
                  <a:pt x="498" y="840"/>
                </a:cubicBezTo>
                <a:cubicBezTo>
                  <a:pt x="510" y="822"/>
                  <a:pt x="523" y="805"/>
                  <a:pt x="534" y="786"/>
                </a:cubicBezTo>
                <a:cubicBezTo>
                  <a:pt x="543" y="770"/>
                  <a:pt x="545" y="752"/>
                  <a:pt x="549" y="735"/>
                </a:cubicBezTo>
                <a:cubicBezTo>
                  <a:pt x="551" y="725"/>
                  <a:pt x="555" y="705"/>
                  <a:pt x="555" y="705"/>
                </a:cubicBezTo>
                <a:cubicBezTo>
                  <a:pt x="551" y="662"/>
                  <a:pt x="556" y="643"/>
                  <a:pt x="510" y="636"/>
                </a:cubicBezTo>
                <a:cubicBezTo>
                  <a:pt x="421" y="601"/>
                  <a:pt x="328" y="598"/>
                  <a:pt x="234" y="585"/>
                </a:cubicBezTo>
                <a:cubicBezTo>
                  <a:pt x="195" y="566"/>
                  <a:pt x="201" y="563"/>
                  <a:pt x="177" y="531"/>
                </a:cubicBezTo>
                <a:cubicBezTo>
                  <a:pt x="172" y="494"/>
                  <a:pt x="160" y="446"/>
                  <a:pt x="186" y="414"/>
                </a:cubicBezTo>
                <a:cubicBezTo>
                  <a:pt x="199" y="399"/>
                  <a:pt x="223" y="380"/>
                  <a:pt x="243" y="375"/>
                </a:cubicBezTo>
                <a:cubicBezTo>
                  <a:pt x="253" y="373"/>
                  <a:pt x="273" y="369"/>
                  <a:pt x="273" y="369"/>
                </a:cubicBezTo>
                <a:cubicBezTo>
                  <a:pt x="311" y="382"/>
                  <a:pt x="380" y="365"/>
                  <a:pt x="420" y="363"/>
                </a:cubicBezTo>
                <a:cubicBezTo>
                  <a:pt x="432" y="357"/>
                  <a:pt x="442" y="348"/>
                  <a:pt x="453" y="342"/>
                </a:cubicBezTo>
                <a:cubicBezTo>
                  <a:pt x="470" y="334"/>
                  <a:pt x="476" y="334"/>
                  <a:pt x="489" y="321"/>
                </a:cubicBezTo>
                <a:cubicBezTo>
                  <a:pt x="495" y="304"/>
                  <a:pt x="503" y="277"/>
                  <a:pt x="483" y="270"/>
                </a:cubicBezTo>
                <a:cubicBezTo>
                  <a:pt x="469" y="251"/>
                  <a:pt x="471" y="241"/>
                  <a:pt x="477" y="219"/>
                </a:cubicBezTo>
                <a:cubicBezTo>
                  <a:pt x="475" y="216"/>
                  <a:pt x="474" y="211"/>
                  <a:pt x="471" y="210"/>
                </a:cubicBezTo>
                <a:cubicBezTo>
                  <a:pt x="466" y="209"/>
                  <a:pt x="460" y="216"/>
                  <a:pt x="456" y="213"/>
                </a:cubicBezTo>
                <a:cubicBezTo>
                  <a:pt x="453" y="211"/>
                  <a:pt x="459" y="201"/>
                  <a:pt x="459" y="204"/>
                </a:cubicBezTo>
                <a:close/>
              </a:path>
            </a:pathLst>
          </a:custGeom>
          <a:solidFill>
            <a:srgbClr val="FF261B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6149" name="AutoShape 5"/>
          <p:cNvSpPr>
            <a:spLocks noChangeArrowheads="1"/>
          </p:cNvSpPr>
          <p:nvPr/>
        </p:nvSpPr>
        <p:spPr bwMode="auto">
          <a:xfrm>
            <a:off x="2470150" y="1654175"/>
            <a:ext cx="203200" cy="152400"/>
          </a:xfrm>
          <a:prstGeom prst="star5">
            <a:avLst/>
          </a:prstGeom>
          <a:solidFill>
            <a:schemeClr val="tx2"/>
          </a:solidFill>
          <a:ln w="12700">
            <a:solidFill>
              <a:srgbClr val="FF261B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6150" name="AutoShape 6"/>
          <p:cNvSpPr>
            <a:spLocks noChangeArrowheads="1"/>
          </p:cNvSpPr>
          <p:nvPr/>
        </p:nvSpPr>
        <p:spPr bwMode="auto">
          <a:xfrm>
            <a:off x="939800" y="609600"/>
            <a:ext cx="203200" cy="152400"/>
          </a:xfrm>
          <a:prstGeom prst="star5">
            <a:avLst/>
          </a:prstGeom>
          <a:solidFill>
            <a:srgbClr val="FAFD00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6151" name="AutoShape 7"/>
          <p:cNvSpPr>
            <a:spLocks noChangeArrowheads="1"/>
          </p:cNvSpPr>
          <p:nvPr/>
        </p:nvSpPr>
        <p:spPr bwMode="auto">
          <a:xfrm>
            <a:off x="908050" y="1676400"/>
            <a:ext cx="203200" cy="152400"/>
          </a:xfrm>
          <a:prstGeom prst="star5">
            <a:avLst/>
          </a:prstGeom>
          <a:solidFill>
            <a:schemeClr val="tx2"/>
          </a:solidFill>
          <a:ln w="12700">
            <a:solidFill>
              <a:srgbClr val="FF261B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6152" name="Line 8"/>
          <p:cNvSpPr>
            <a:spLocks noChangeShapeType="1"/>
          </p:cNvSpPr>
          <p:nvPr/>
        </p:nvSpPr>
        <p:spPr bwMode="auto">
          <a:xfrm>
            <a:off x="1316038" y="1752600"/>
            <a:ext cx="7429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6153" name="Line 9"/>
          <p:cNvSpPr>
            <a:spLocks noChangeShapeType="1"/>
          </p:cNvSpPr>
          <p:nvPr/>
        </p:nvSpPr>
        <p:spPr bwMode="auto">
          <a:xfrm>
            <a:off x="1371600" y="685800"/>
            <a:ext cx="7429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6154" name="Line 10"/>
          <p:cNvSpPr>
            <a:spLocks noChangeShapeType="1"/>
          </p:cNvSpPr>
          <p:nvPr/>
        </p:nvSpPr>
        <p:spPr bwMode="auto">
          <a:xfrm rot="-5400000">
            <a:off x="762000" y="1219200"/>
            <a:ext cx="609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6155" name="Line 11"/>
          <p:cNvSpPr>
            <a:spLocks noChangeShapeType="1"/>
          </p:cNvSpPr>
          <p:nvPr/>
        </p:nvSpPr>
        <p:spPr bwMode="auto">
          <a:xfrm rot="-5400000">
            <a:off x="2413000" y="1219200"/>
            <a:ext cx="609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6156" name="Text Box 12"/>
          <p:cNvSpPr txBox="1">
            <a:spLocks noChangeArrowheads="1"/>
          </p:cNvSpPr>
          <p:nvPr/>
        </p:nvSpPr>
        <p:spPr bwMode="auto">
          <a:xfrm>
            <a:off x="304800" y="100488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b="0">
                <a:solidFill>
                  <a:schemeClr val="tx2"/>
                </a:solidFill>
                <a:latin typeface="Symbol" charset="0"/>
              </a:rPr>
              <a:t>D</a:t>
            </a:r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G</a:t>
            </a:r>
            <a:r>
              <a:rPr lang="en-US" sz="1800" b="0" baseline="-25000">
                <a:solidFill>
                  <a:schemeClr val="tx2"/>
                </a:solidFill>
                <a:latin typeface="Times New Roman" charset="0"/>
              </a:rPr>
              <a:t>free</a:t>
            </a:r>
            <a:endParaRPr lang="en-US" sz="1800" b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286157" name="Text Box 13"/>
          <p:cNvSpPr txBox="1">
            <a:spLocks noChangeArrowheads="1"/>
          </p:cNvSpPr>
          <p:nvPr/>
        </p:nvSpPr>
        <p:spPr bwMode="auto">
          <a:xfrm>
            <a:off x="2819400" y="100488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b="0">
                <a:solidFill>
                  <a:schemeClr val="tx2"/>
                </a:solidFill>
                <a:latin typeface="Symbol" charset="0"/>
              </a:rPr>
              <a:t>D</a:t>
            </a:r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G</a:t>
            </a:r>
            <a:r>
              <a:rPr lang="en-US" sz="1800" b="0" baseline="-25000">
                <a:solidFill>
                  <a:schemeClr val="tx2"/>
                </a:solidFill>
                <a:latin typeface="Times New Roman" charset="0"/>
              </a:rPr>
              <a:t>bound</a:t>
            </a:r>
            <a:endParaRPr lang="en-US" sz="1800" b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286158" name="Text Box 14"/>
          <p:cNvSpPr txBox="1">
            <a:spLocks noChangeArrowheads="1"/>
          </p:cNvSpPr>
          <p:nvPr/>
        </p:nvSpPr>
        <p:spPr bwMode="auto">
          <a:xfrm>
            <a:off x="0" y="2057400"/>
            <a:ext cx="4191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 (1) Use free energy perturbation methods to estimate relative free energies</a:t>
            </a:r>
          </a:p>
          <a:p>
            <a:pPr algn="ctr" eaLnBrk="0" hangingPunct="0"/>
            <a:r>
              <a:rPr lang="en-US" sz="1600" b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sz="1800" b="0">
                <a:solidFill>
                  <a:schemeClr val="tx2"/>
                </a:solidFill>
                <a:latin typeface="Symbol" charset="0"/>
              </a:rPr>
              <a:t>DD</a:t>
            </a:r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G =</a:t>
            </a:r>
            <a:r>
              <a:rPr lang="en-US" sz="1800" b="0">
                <a:solidFill>
                  <a:schemeClr val="tx2"/>
                </a:solidFill>
                <a:latin typeface="Symbol" charset="0"/>
              </a:rPr>
              <a:t>D</a:t>
            </a:r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G</a:t>
            </a:r>
            <a:r>
              <a:rPr lang="en-US" sz="1800" b="0" baseline="-25000">
                <a:solidFill>
                  <a:schemeClr val="tx2"/>
                </a:solidFill>
                <a:latin typeface="Times New Roman" charset="0"/>
              </a:rPr>
              <a:t>free</a:t>
            </a:r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 - </a:t>
            </a:r>
            <a:r>
              <a:rPr lang="en-US" sz="1800" b="0">
                <a:solidFill>
                  <a:schemeClr val="tx2"/>
                </a:solidFill>
                <a:latin typeface="Symbol" charset="0"/>
              </a:rPr>
              <a:t>D</a:t>
            </a:r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G</a:t>
            </a:r>
            <a:r>
              <a:rPr lang="en-US" sz="1800" b="0" baseline="-25000">
                <a:solidFill>
                  <a:schemeClr val="tx2"/>
                </a:solidFill>
                <a:latin typeface="Times New Roman" charset="0"/>
              </a:rPr>
              <a:t>bound</a:t>
            </a:r>
            <a:endParaRPr lang="en-US" sz="180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286159" name="Rectangle 15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5791200" cy="457200"/>
          </a:xfrm>
        </p:spPr>
        <p:txBody>
          <a:bodyPr/>
          <a:lstStyle/>
          <a:p>
            <a:r>
              <a:rPr lang="en-US" sz="2400">
                <a:solidFill>
                  <a:srgbClr val="FF261B"/>
                </a:solidFill>
              </a:rPr>
              <a:t>how to estimate free energies?</a:t>
            </a:r>
          </a:p>
        </p:txBody>
      </p:sp>
      <p:sp>
        <p:nvSpPr>
          <p:cNvPr id="1286160" name="Rectangle 16"/>
          <p:cNvSpPr>
            <a:spLocks noChangeArrowheads="1"/>
          </p:cNvSpPr>
          <p:nvPr/>
        </p:nvSpPr>
        <p:spPr bwMode="auto">
          <a:xfrm>
            <a:off x="3352800" y="152400"/>
            <a:ext cx="419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08302"/>
      </p:ext>
    </p:extLst>
  </p:cSld>
  <p:clrMapOvr>
    <a:masterClrMapping/>
  </p:clrMapOvr>
  <p:transition xmlns:p14="http://schemas.microsoft.com/office/powerpoint/2010/main"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04" y="274638"/>
            <a:ext cx="806582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Molecular Mechanics</a:t>
            </a:r>
            <a:br>
              <a:rPr lang="en-US" dirty="0"/>
            </a:br>
            <a:r>
              <a:rPr lang="en-US" dirty="0"/>
              <a:t> Poisson-</a:t>
            </a:r>
            <a:r>
              <a:rPr lang="en-US" dirty="0" smtClean="0"/>
              <a:t>Boltzmann Surface Area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B06E-06A8-F64E-B9B4-9ABE0A2D6E67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1704" y="1717850"/>
            <a:ext cx="2139696" cy="1792224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85124" y="1726645"/>
            <a:ext cx="2139696" cy="1792224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7834" y="1726669"/>
            <a:ext cx="2139696" cy="1792224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906" y="4514370"/>
            <a:ext cx="2139696" cy="17922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14046" y="4517165"/>
            <a:ext cx="2136869" cy="17902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88423" y="4517166"/>
            <a:ext cx="2139696" cy="17902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ligand_vacuum.t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7" y="4744712"/>
            <a:ext cx="2125315" cy="1300490"/>
          </a:xfrm>
          <a:prstGeom prst="rect">
            <a:avLst/>
          </a:prstGeom>
        </p:spPr>
      </p:pic>
      <p:pic>
        <p:nvPicPr>
          <p:cNvPr id="11" name="Picture 10" descr="receptor_vacuum.tg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46" y="4744710"/>
            <a:ext cx="2125318" cy="1300492"/>
          </a:xfrm>
          <a:prstGeom prst="rect">
            <a:avLst/>
          </a:prstGeom>
        </p:spPr>
      </p:pic>
      <p:pic>
        <p:nvPicPr>
          <p:cNvPr id="12" name="Picture 11" descr="complex_vacuum.tg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97" y="4817197"/>
            <a:ext cx="2074722" cy="1269532"/>
          </a:xfrm>
          <a:prstGeom prst="rect">
            <a:avLst/>
          </a:prstGeom>
        </p:spPr>
      </p:pic>
      <p:pic>
        <p:nvPicPr>
          <p:cNvPr id="14" name="Picture 13" descr="ligand_wet.tg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61" y="1843205"/>
            <a:ext cx="2032260" cy="1243550"/>
          </a:xfrm>
          <a:prstGeom prst="rect">
            <a:avLst/>
          </a:prstGeom>
        </p:spPr>
      </p:pic>
      <p:pic>
        <p:nvPicPr>
          <p:cNvPr id="15" name="Picture 14" descr="receptor_wet.tg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46" y="2041611"/>
            <a:ext cx="2104364" cy="1287670"/>
          </a:xfrm>
          <a:prstGeom prst="rect">
            <a:avLst/>
          </a:prstGeom>
        </p:spPr>
      </p:pic>
      <p:pic>
        <p:nvPicPr>
          <p:cNvPr id="16" name="Picture 15" descr="complex_wet.tg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83" y="2041611"/>
            <a:ext cx="2118736" cy="129646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031925" y="3703974"/>
            <a:ext cx="0" cy="7406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173043" y="3703828"/>
            <a:ext cx="0" cy="7408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874385" y="3703974"/>
            <a:ext cx="0" cy="7406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006683" y="3703974"/>
            <a:ext cx="0" cy="7408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182450" y="3703682"/>
            <a:ext cx="0" cy="7408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046495" y="3703828"/>
            <a:ext cx="0" cy="7406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097885" y="2548738"/>
            <a:ext cx="92608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097885" y="2689844"/>
            <a:ext cx="92608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097885" y="5567366"/>
            <a:ext cx="92608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097885" y="5713168"/>
            <a:ext cx="92608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34782" y="3959511"/>
            <a:ext cx="127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∆G</a:t>
            </a:r>
            <a:r>
              <a:rPr lang="en-US" baseline="-25000" dirty="0" smtClean="0"/>
              <a:t>Solv, Ligand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006683" y="3969038"/>
            <a:ext cx="138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∆G</a:t>
            </a:r>
            <a:r>
              <a:rPr lang="en-US" baseline="-25000" dirty="0" smtClean="0"/>
              <a:t>Solv, Receptor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167682" y="3959511"/>
            <a:ext cx="136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∆G</a:t>
            </a:r>
            <a:r>
              <a:rPr lang="en-US" baseline="-25000" dirty="0" smtClean="0"/>
              <a:t>Solv, Complex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024820" y="1913758"/>
            <a:ext cx="121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∆G</a:t>
            </a:r>
            <a:r>
              <a:rPr lang="en-US" b="1" baseline="-25000" dirty="0" smtClean="0">
                <a:solidFill>
                  <a:schemeClr val="accent2"/>
                </a:solidFill>
              </a:rPr>
              <a:t>Solv, Bind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50915" y="4941205"/>
            <a:ext cx="106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∆G</a:t>
            </a:r>
            <a:r>
              <a:rPr lang="en-US" baseline="-25000" dirty="0" smtClean="0"/>
              <a:t>Vac, Bind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34313" y="6403247"/>
            <a:ext cx="6915496" cy="36933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∆G</a:t>
            </a:r>
            <a:r>
              <a:rPr lang="en-US" b="1" baseline="-25000" dirty="0" smtClean="0"/>
              <a:t>Solv, Bind</a:t>
            </a:r>
            <a:r>
              <a:rPr lang="en-US" baseline="-25000" dirty="0" smtClean="0"/>
              <a:t> </a:t>
            </a:r>
            <a:r>
              <a:rPr lang="en-US" dirty="0"/>
              <a:t> </a:t>
            </a:r>
            <a:r>
              <a:rPr lang="en-US" dirty="0" smtClean="0"/>
              <a:t>= ∆G</a:t>
            </a:r>
            <a:r>
              <a:rPr lang="en-US" baseline="-25000" dirty="0" smtClean="0"/>
              <a:t>Vac, Bind </a:t>
            </a:r>
            <a:r>
              <a:rPr lang="en-US" dirty="0" smtClean="0"/>
              <a:t>+ ∆G</a:t>
            </a:r>
            <a:r>
              <a:rPr lang="en-US" baseline="-25000" dirty="0" smtClean="0"/>
              <a:t>Solv, Complex</a:t>
            </a:r>
            <a:r>
              <a:rPr lang="en-US" dirty="0" smtClean="0"/>
              <a:t> – (∆G</a:t>
            </a:r>
            <a:r>
              <a:rPr lang="en-US" baseline="-25000" dirty="0" smtClean="0"/>
              <a:t>Solv, Receptor</a:t>
            </a:r>
            <a:r>
              <a:rPr lang="en-US" dirty="0" smtClean="0"/>
              <a:t> + ∆G</a:t>
            </a:r>
            <a:r>
              <a:rPr lang="en-US" baseline="-25000" dirty="0" smtClean="0"/>
              <a:t>Solv, Ligand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424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4" grpId="0"/>
      <p:bldP spid="35" grpId="0"/>
      <p:bldP spid="36" grpId="0"/>
      <p:bldP spid="38" grpId="0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5" y="274638"/>
            <a:ext cx="873808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Molecular Mechanics</a:t>
            </a:r>
            <a:br>
              <a:rPr lang="en-US" dirty="0" smtClean="0"/>
            </a:br>
            <a:r>
              <a:rPr lang="en-US" dirty="0" smtClean="0"/>
              <a:t> Poisson-Boltzmann Surface Area Cont’d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780903"/>
              </p:ext>
            </p:extLst>
          </p:nvPr>
        </p:nvGraphicFramePr>
        <p:xfrm>
          <a:off x="111125" y="2000250"/>
          <a:ext cx="901541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3" imgW="5118100" imgH="1384300" progId="Equation.3">
                  <p:embed/>
                </p:oleObj>
              </mc:Choice>
              <mc:Fallback>
                <p:oleObj name="Equation" r:id="rId3" imgW="5118100" imgH="1384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125" y="2000250"/>
                        <a:ext cx="9015413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088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59" y="274638"/>
            <a:ext cx="806582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single vs. </a:t>
            </a:r>
            <a:r>
              <a:rPr lang="en-US" dirty="0" smtClean="0"/>
              <a:t>multiple trajectory?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B06E-06A8-F64E-B9B4-9ABE0A2D6E67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1704" y="1717850"/>
            <a:ext cx="2139696" cy="1792224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85124" y="1726645"/>
            <a:ext cx="2139696" cy="1792224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7834" y="1726669"/>
            <a:ext cx="2139696" cy="1792224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4906" y="4514370"/>
            <a:ext cx="2139696" cy="17922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14046" y="4517165"/>
            <a:ext cx="2136869" cy="17902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88423" y="4517166"/>
            <a:ext cx="2139696" cy="17902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ligand_vacuum.tg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7" y="4744712"/>
            <a:ext cx="2125315" cy="1300490"/>
          </a:xfrm>
          <a:prstGeom prst="rect">
            <a:avLst/>
          </a:prstGeom>
        </p:spPr>
      </p:pic>
      <p:pic>
        <p:nvPicPr>
          <p:cNvPr id="11" name="Picture 10" descr="receptor_vacuum.tg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46" y="4744710"/>
            <a:ext cx="2125318" cy="1300492"/>
          </a:xfrm>
          <a:prstGeom prst="rect">
            <a:avLst/>
          </a:prstGeom>
        </p:spPr>
      </p:pic>
      <p:pic>
        <p:nvPicPr>
          <p:cNvPr id="12" name="Picture 11" descr="complex_vacuum.tg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97" y="4817197"/>
            <a:ext cx="2074722" cy="1269532"/>
          </a:xfrm>
          <a:prstGeom prst="rect">
            <a:avLst/>
          </a:prstGeom>
        </p:spPr>
      </p:pic>
      <p:pic>
        <p:nvPicPr>
          <p:cNvPr id="14" name="Picture 13" descr="ligand_wet.tg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61" y="1843205"/>
            <a:ext cx="2032260" cy="1243550"/>
          </a:xfrm>
          <a:prstGeom prst="rect">
            <a:avLst/>
          </a:prstGeom>
        </p:spPr>
      </p:pic>
      <p:pic>
        <p:nvPicPr>
          <p:cNvPr id="15" name="Picture 14" descr="receptor_wet.tg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46" y="2041611"/>
            <a:ext cx="2104364" cy="1287670"/>
          </a:xfrm>
          <a:prstGeom prst="rect">
            <a:avLst/>
          </a:prstGeom>
        </p:spPr>
      </p:pic>
      <p:pic>
        <p:nvPicPr>
          <p:cNvPr id="16" name="Picture 15" descr="complex_wet.tg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83" y="2041611"/>
            <a:ext cx="2118736" cy="129646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1031925" y="3703974"/>
            <a:ext cx="0" cy="7406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173043" y="3703828"/>
            <a:ext cx="0" cy="7408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874385" y="3703974"/>
            <a:ext cx="0" cy="7406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006683" y="3703974"/>
            <a:ext cx="0" cy="7408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182450" y="3703682"/>
            <a:ext cx="0" cy="7408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046495" y="3703828"/>
            <a:ext cx="0" cy="7406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097885" y="2548738"/>
            <a:ext cx="92608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097885" y="2689844"/>
            <a:ext cx="92608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097885" y="5567366"/>
            <a:ext cx="92608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097885" y="5713168"/>
            <a:ext cx="92608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34782" y="3959511"/>
            <a:ext cx="127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∆G</a:t>
            </a:r>
            <a:r>
              <a:rPr lang="en-US" baseline="-25000" dirty="0" smtClean="0"/>
              <a:t>Solv, Ligand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006683" y="3969038"/>
            <a:ext cx="138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∆G</a:t>
            </a:r>
            <a:r>
              <a:rPr lang="en-US" baseline="-25000" dirty="0" smtClean="0"/>
              <a:t>Solv, Receptor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167682" y="3959511"/>
            <a:ext cx="136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∆G</a:t>
            </a:r>
            <a:r>
              <a:rPr lang="en-US" baseline="-25000" dirty="0" smtClean="0"/>
              <a:t>Solv, Complex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024820" y="1913758"/>
            <a:ext cx="121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∆G</a:t>
            </a:r>
            <a:r>
              <a:rPr lang="en-US" b="1" baseline="-25000" dirty="0" smtClean="0">
                <a:solidFill>
                  <a:schemeClr val="accent2"/>
                </a:solidFill>
              </a:rPr>
              <a:t>Solv, Bind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50915" y="4941205"/>
            <a:ext cx="106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∆G</a:t>
            </a:r>
            <a:r>
              <a:rPr lang="en-US" baseline="-25000" dirty="0" smtClean="0"/>
              <a:t>Vac, Bind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34313" y="6403247"/>
            <a:ext cx="6915496" cy="36933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∆G</a:t>
            </a:r>
            <a:r>
              <a:rPr lang="en-US" b="1" baseline="-25000" dirty="0" smtClean="0"/>
              <a:t>Solv, Bind</a:t>
            </a:r>
            <a:r>
              <a:rPr lang="en-US" baseline="-25000" dirty="0" smtClean="0"/>
              <a:t> </a:t>
            </a:r>
            <a:r>
              <a:rPr lang="en-US" dirty="0"/>
              <a:t> </a:t>
            </a:r>
            <a:r>
              <a:rPr lang="en-US" dirty="0" smtClean="0"/>
              <a:t>= ∆G</a:t>
            </a:r>
            <a:r>
              <a:rPr lang="en-US" baseline="-25000" dirty="0" smtClean="0"/>
              <a:t>Vac, Bind </a:t>
            </a:r>
            <a:r>
              <a:rPr lang="en-US" dirty="0" smtClean="0"/>
              <a:t>+ ∆G</a:t>
            </a:r>
            <a:r>
              <a:rPr lang="en-US" baseline="-25000" dirty="0" smtClean="0"/>
              <a:t>Solv, Complex</a:t>
            </a:r>
            <a:r>
              <a:rPr lang="en-US" dirty="0" smtClean="0"/>
              <a:t> – (∆G</a:t>
            </a:r>
            <a:r>
              <a:rPr lang="en-US" baseline="-25000" dirty="0" smtClean="0"/>
              <a:t>Solv, Receptor</a:t>
            </a:r>
            <a:r>
              <a:rPr lang="en-US" dirty="0" smtClean="0"/>
              <a:t> + ∆G</a:t>
            </a:r>
            <a:r>
              <a:rPr lang="en-US" baseline="-25000" dirty="0" smtClean="0"/>
              <a:t>Solv, Ligand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9921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4" grpId="0"/>
      <p:bldP spid="35" grpId="0"/>
      <p:bldP spid="36" grpId="0"/>
      <p:bldP spid="38" grpId="0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ChangeArrowheads="1"/>
          </p:cNvSpPr>
          <p:nvPr/>
        </p:nvSpPr>
        <p:spPr bwMode="auto">
          <a:xfrm>
            <a:off x="990600" y="1776413"/>
            <a:ext cx="152400" cy="728662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9999"/>
              </a:solidFill>
              <a:latin typeface="Times New Roman" charset="0"/>
            </a:endParaRPr>
          </a:p>
        </p:txBody>
      </p:sp>
      <p:grpSp>
        <p:nvGrpSpPr>
          <p:cNvPr id="770051" name="Group 3"/>
          <p:cNvGrpSpPr>
            <a:grpSpLocks/>
          </p:cNvGrpSpPr>
          <p:nvPr/>
        </p:nvGrpSpPr>
        <p:grpSpPr bwMode="auto">
          <a:xfrm flipH="1" flipV="1">
            <a:off x="5816600" y="1811338"/>
            <a:ext cx="1487488" cy="1133475"/>
            <a:chOff x="1751" y="2390"/>
            <a:chExt cx="132" cy="55"/>
          </a:xfrm>
        </p:grpSpPr>
        <p:cxnSp>
          <p:nvCxnSpPr>
            <p:cNvPr id="770052" name="AutoShape 4"/>
            <p:cNvCxnSpPr>
              <a:cxnSpLocks noChangeShapeType="1"/>
            </p:cNvCxnSpPr>
            <p:nvPr/>
          </p:nvCxnSpPr>
          <p:spPr bwMode="auto">
            <a:xfrm rot="10800000" flipV="1">
              <a:off x="1751" y="2390"/>
              <a:ext cx="66" cy="55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70053" name="AutoShape 5"/>
            <p:cNvCxnSpPr>
              <a:cxnSpLocks noChangeShapeType="1"/>
            </p:cNvCxnSpPr>
            <p:nvPr/>
          </p:nvCxnSpPr>
          <p:spPr bwMode="auto">
            <a:xfrm>
              <a:off x="1817" y="2390"/>
              <a:ext cx="66" cy="55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770054" name="Line 6"/>
          <p:cNvSpPr>
            <a:spLocks noChangeShapeType="1"/>
          </p:cNvSpPr>
          <p:nvPr/>
        </p:nvSpPr>
        <p:spPr bwMode="auto">
          <a:xfrm flipH="1">
            <a:off x="6737350" y="2411413"/>
            <a:ext cx="0" cy="431800"/>
          </a:xfrm>
          <a:prstGeom prst="line">
            <a:avLst/>
          </a:prstGeom>
          <a:noFill/>
          <a:ln w="12700">
            <a:solidFill>
              <a:srgbClr val="CC00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055" name="Line 7"/>
          <p:cNvSpPr>
            <a:spLocks noChangeShapeType="1"/>
          </p:cNvSpPr>
          <p:nvPr/>
        </p:nvSpPr>
        <p:spPr bwMode="auto">
          <a:xfrm flipH="1">
            <a:off x="6559550" y="2513013"/>
            <a:ext cx="0" cy="431800"/>
          </a:xfrm>
          <a:prstGeom prst="line">
            <a:avLst/>
          </a:prstGeom>
          <a:noFill/>
          <a:ln w="12700">
            <a:solidFill>
              <a:srgbClr val="009999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056" name="Line 8"/>
          <p:cNvSpPr>
            <a:spLocks noChangeShapeType="1"/>
          </p:cNvSpPr>
          <p:nvPr/>
        </p:nvSpPr>
        <p:spPr bwMode="auto">
          <a:xfrm flipH="1">
            <a:off x="6369050" y="2411413"/>
            <a:ext cx="0" cy="431800"/>
          </a:xfrm>
          <a:prstGeom prst="line">
            <a:avLst/>
          </a:prstGeom>
          <a:noFill/>
          <a:ln w="12700">
            <a:solidFill>
              <a:srgbClr val="CC00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057" name="Line 9"/>
          <p:cNvSpPr>
            <a:spLocks noChangeShapeType="1"/>
          </p:cNvSpPr>
          <p:nvPr/>
        </p:nvSpPr>
        <p:spPr bwMode="auto">
          <a:xfrm flipH="1">
            <a:off x="6483350" y="2513013"/>
            <a:ext cx="0" cy="431800"/>
          </a:xfrm>
          <a:prstGeom prst="line">
            <a:avLst/>
          </a:prstGeom>
          <a:noFill/>
          <a:ln w="12700">
            <a:solidFill>
              <a:srgbClr val="CC00FF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058" name="Line 10"/>
          <p:cNvSpPr>
            <a:spLocks noChangeShapeType="1"/>
          </p:cNvSpPr>
          <p:nvPr/>
        </p:nvSpPr>
        <p:spPr bwMode="auto">
          <a:xfrm flipH="1">
            <a:off x="6635750" y="2508250"/>
            <a:ext cx="0" cy="431800"/>
          </a:xfrm>
          <a:prstGeom prst="line">
            <a:avLst/>
          </a:prstGeom>
          <a:noFill/>
          <a:ln w="12700">
            <a:solidFill>
              <a:srgbClr val="009999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059" name="Line 11"/>
          <p:cNvSpPr>
            <a:spLocks noChangeShapeType="1"/>
          </p:cNvSpPr>
          <p:nvPr/>
        </p:nvSpPr>
        <p:spPr bwMode="auto">
          <a:xfrm flipH="1">
            <a:off x="6330950" y="2322513"/>
            <a:ext cx="0" cy="431800"/>
          </a:xfrm>
          <a:prstGeom prst="line">
            <a:avLst/>
          </a:prstGeom>
          <a:noFill/>
          <a:ln w="12700">
            <a:solidFill>
              <a:srgbClr val="009999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060" name="Line 12"/>
          <p:cNvSpPr>
            <a:spLocks noChangeShapeType="1"/>
          </p:cNvSpPr>
          <p:nvPr/>
        </p:nvSpPr>
        <p:spPr bwMode="auto">
          <a:xfrm flipH="1">
            <a:off x="6864350" y="2208213"/>
            <a:ext cx="0" cy="431800"/>
          </a:xfrm>
          <a:prstGeom prst="line">
            <a:avLst/>
          </a:prstGeom>
          <a:noFill/>
          <a:ln w="12700">
            <a:solidFill>
              <a:srgbClr val="009999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0061" name="Group 13"/>
          <p:cNvGrpSpPr>
            <a:grpSpLocks/>
          </p:cNvGrpSpPr>
          <p:nvPr/>
        </p:nvGrpSpPr>
        <p:grpSpPr bwMode="auto">
          <a:xfrm>
            <a:off x="2433638" y="1895475"/>
            <a:ext cx="1924050" cy="917575"/>
            <a:chOff x="173" y="864"/>
            <a:chExt cx="1212" cy="578"/>
          </a:xfrm>
        </p:grpSpPr>
        <p:grpSp>
          <p:nvGrpSpPr>
            <p:cNvPr id="770062" name="Group 14"/>
            <p:cNvGrpSpPr>
              <a:grpSpLocks/>
            </p:cNvGrpSpPr>
            <p:nvPr/>
          </p:nvGrpSpPr>
          <p:grpSpPr bwMode="auto">
            <a:xfrm flipH="1" flipV="1">
              <a:off x="173" y="864"/>
              <a:ext cx="1212" cy="578"/>
              <a:chOff x="1751" y="2390"/>
              <a:chExt cx="132" cy="55"/>
            </a:xfrm>
          </p:grpSpPr>
          <p:cxnSp>
            <p:nvCxnSpPr>
              <p:cNvPr id="770063" name="AutoShape 15"/>
              <p:cNvCxnSpPr>
                <a:cxnSpLocks noChangeShapeType="1"/>
              </p:cNvCxnSpPr>
              <p:nvPr/>
            </p:nvCxnSpPr>
            <p:spPr bwMode="auto">
              <a:xfrm rot="10800000" flipV="1">
                <a:off x="1751" y="2390"/>
                <a:ext cx="66" cy="5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0099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0064" name="AutoShape 16"/>
              <p:cNvCxnSpPr>
                <a:cxnSpLocks noChangeShapeType="1"/>
              </p:cNvCxnSpPr>
              <p:nvPr/>
            </p:nvCxnSpPr>
            <p:spPr bwMode="auto">
              <a:xfrm>
                <a:off x="1817" y="2390"/>
                <a:ext cx="66" cy="5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0099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70065" name="Line 17"/>
            <p:cNvSpPr>
              <a:spLocks noChangeShapeType="1"/>
            </p:cNvSpPr>
            <p:nvPr/>
          </p:nvSpPr>
          <p:spPr bwMode="auto">
            <a:xfrm flipH="1">
              <a:off x="849" y="1162"/>
              <a:ext cx="0" cy="272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066" name="Line 18"/>
            <p:cNvSpPr>
              <a:spLocks noChangeShapeType="1"/>
            </p:cNvSpPr>
            <p:nvPr/>
          </p:nvSpPr>
          <p:spPr bwMode="auto">
            <a:xfrm flipH="1">
              <a:off x="705" y="1162"/>
              <a:ext cx="0" cy="272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067" name="Line 19"/>
            <p:cNvSpPr>
              <a:spLocks noChangeShapeType="1"/>
            </p:cNvSpPr>
            <p:nvPr/>
          </p:nvSpPr>
          <p:spPr bwMode="auto">
            <a:xfrm flipH="1">
              <a:off x="633" y="1117"/>
              <a:ext cx="0" cy="272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068" name="Line 20"/>
            <p:cNvSpPr>
              <a:spLocks noChangeShapeType="1"/>
            </p:cNvSpPr>
            <p:nvPr/>
          </p:nvSpPr>
          <p:spPr bwMode="auto">
            <a:xfrm flipH="1">
              <a:off x="561" y="1074"/>
              <a:ext cx="0" cy="272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069" name="Line 21"/>
            <p:cNvSpPr>
              <a:spLocks noChangeShapeType="1"/>
            </p:cNvSpPr>
            <p:nvPr/>
          </p:nvSpPr>
          <p:spPr bwMode="auto">
            <a:xfrm flipH="1">
              <a:off x="779" y="1170"/>
              <a:ext cx="0" cy="272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070" name="Line 22"/>
            <p:cNvSpPr>
              <a:spLocks noChangeShapeType="1"/>
            </p:cNvSpPr>
            <p:nvPr/>
          </p:nvSpPr>
          <p:spPr bwMode="auto">
            <a:xfrm flipH="1">
              <a:off x="825" y="1162"/>
              <a:ext cx="0" cy="272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071" name="Line 23"/>
            <p:cNvSpPr>
              <a:spLocks noChangeShapeType="1"/>
            </p:cNvSpPr>
            <p:nvPr/>
          </p:nvSpPr>
          <p:spPr bwMode="auto">
            <a:xfrm flipH="1">
              <a:off x="1017" y="1029"/>
              <a:ext cx="0" cy="272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072" name="Line 24"/>
            <p:cNvSpPr>
              <a:spLocks noChangeShapeType="1"/>
            </p:cNvSpPr>
            <p:nvPr/>
          </p:nvSpPr>
          <p:spPr bwMode="auto">
            <a:xfrm flipH="1">
              <a:off x="993" y="1090"/>
              <a:ext cx="0" cy="272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073" name="Line 25"/>
            <p:cNvSpPr>
              <a:spLocks noChangeShapeType="1"/>
            </p:cNvSpPr>
            <p:nvPr/>
          </p:nvSpPr>
          <p:spPr bwMode="auto">
            <a:xfrm flipH="1">
              <a:off x="945" y="1117"/>
              <a:ext cx="0" cy="272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074" name="Line 26"/>
            <p:cNvSpPr>
              <a:spLocks noChangeShapeType="1"/>
            </p:cNvSpPr>
            <p:nvPr/>
          </p:nvSpPr>
          <p:spPr bwMode="auto">
            <a:xfrm flipH="1">
              <a:off x="902" y="1123"/>
              <a:ext cx="0" cy="272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0075" name="Group 27"/>
          <p:cNvGrpSpPr>
            <a:grpSpLocks/>
          </p:cNvGrpSpPr>
          <p:nvPr/>
        </p:nvGrpSpPr>
        <p:grpSpPr bwMode="auto">
          <a:xfrm>
            <a:off x="3049588" y="1811338"/>
            <a:ext cx="1924050" cy="917575"/>
            <a:chOff x="173" y="864"/>
            <a:chExt cx="1212" cy="578"/>
          </a:xfrm>
        </p:grpSpPr>
        <p:grpSp>
          <p:nvGrpSpPr>
            <p:cNvPr id="770076" name="Group 28"/>
            <p:cNvGrpSpPr>
              <a:grpSpLocks/>
            </p:cNvGrpSpPr>
            <p:nvPr/>
          </p:nvGrpSpPr>
          <p:grpSpPr bwMode="auto">
            <a:xfrm flipH="1" flipV="1">
              <a:off x="173" y="864"/>
              <a:ext cx="1212" cy="578"/>
              <a:chOff x="1751" y="2390"/>
              <a:chExt cx="132" cy="55"/>
            </a:xfrm>
          </p:grpSpPr>
          <p:cxnSp>
            <p:nvCxnSpPr>
              <p:cNvPr id="770077" name="AutoShape 29"/>
              <p:cNvCxnSpPr>
                <a:cxnSpLocks noChangeShapeType="1"/>
              </p:cNvCxnSpPr>
              <p:nvPr/>
            </p:nvCxnSpPr>
            <p:spPr bwMode="auto">
              <a:xfrm rot="10800000" flipV="1">
                <a:off x="1751" y="2390"/>
                <a:ext cx="66" cy="5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CC00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0078" name="AutoShape 30"/>
              <p:cNvCxnSpPr>
                <a:cxnSpLocks noChangeShapeType="1"/>
              </p:cNvCxnSpPr>
              <p:nvPr/>
            </p:nvCxnSpPr>
            <p:spPr bwMode="auto">
              <a:xfrm>
                <a:off x="1817" y="2390"/>
                <a:ext cx="66" cy="5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CC00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70079" name="Line 31"/>
            <p:cNvSpPr>
              <a:spLocks noChangeShapeType="1"/>
            </p:cNvSpPr>
            <p:nvPr/>
          </p:nvSpPr>
          <p:spPr bwMode="auto">
            <a:xfrm flipH="1">
              <a:off x="849" y="1162"/>
              <a:ext cx="0" cy="27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080" name="Line 32"/>
            <p:cNvSpPr>
              <a:spLocks noChangeShapeType="1"/>
            </p:cNvSpPr>
            <p:nvPr/>
          </p:nvSpPr>
          <p:spPr bwMode="auto">
            <a:xfrm flipH="1">
              <a:off x="705" y="1162"/>
              <a:ext cx="0" cy="27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081" name="Line 33"/>
            <p:cNvSpPr>
              <a:spLocks noChangeShapeType="1"/>
            </p:cNvSpPr>
            <p:nvPr/>
          </p:nvSpPr>
          <p:spPr bwMode="auto">
            <a:xfrm flipH="1">
              <a:off x="633" y="1117"/>
              <a:ext cx="0" cy="27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082" name="Line 34"/>
            <p:cNvSpPr>
              <a:spLocks noChangeShapeType="1"/>
            </p:cNvSpPr>
            <p:nvPr/>
          </p:nvSpPr>
          <p:spPr bwMode="auto">
            <a:xfrm flipH="1">
              <a:off x="561" y="1074"/>
              <a:ext cx="0" cy="27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083" name="Line 35"/>
            <p:cNvSpPr>
              <a:spLocks noChangeShapeType="1"/>
            </p:cNvSpPr>
            <p:nvPr/>
          </p:nvSpPr>
          <p:spPr bwMode="auto">
            <a:xfrm flipH="1">
              <a:off x="779" y="1170"/>
              <a:ext cx="0" cy="27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084" name="Line 36"/>
            <p:cNvSpPr>
              <a:spLocks noChangeShapeType="1"/>
            </p:cNvSpPr>
            <p:nvPr/>
          </p:nvSpPr>
          <p:spPr bwMode="auto">
            <a:xfrm flipH="1">
              <a:off x="825" y="1162"/>
              <a:ext cx="0" cy="27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085" name="Line 37"/>
            <p:cNvSpPr>
              <a:spLocks noChangeShapeType="1"/>
            </p:cNvSpPr>
            <p:nvPr/>
          </p:nvSpPr>
          <p:spPr bwMode="auto">
            <a:xfrm flipH="1">
              <a:off x="1017" y="1029"/>
              <a:ext cx="0" cy="27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086" name="Line 38"/>
            <p:cNvSpPr>
              <a:spLocks noChangeShapeType="1"/>
            </p:cNvSpPr>
            <p:nvPr/>
          </p:nvSpPr>
          <p:spPr bwMode="auto">
            <a:xfrm flipH="1">
              <a:off x="993" y="1090"/>
              <a:ext cx="0" cy="27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087" name="Line 39"/>
            <p:cNvSpPr>
              <a:spLocks noChangeShapeType="1"/>
            </p:cNvSpPr>
            <p:nvPr/>
          </p:nvSpPr>
          <p:spPr bwMode="auto">
            <a:xfrm flipH="1">
              <a:off x="945" y="1117"/>
              <a:ext cx="0" cy="27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088" name="Line 40"/>
            <p:cNvSpPr>
              <a:spLocks noChangeShapeType="1"/>
            </p:cNvSpPr>
            <p:nvPr/>
          </p:nvSpPr>
          <p:spPr bwMode="auto">
            <a:xfrm flipH="1">
              <a:off x="902" y="1123"/>
              <a:ext cx="0" cy="27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0089" name="Group 41"/>
          <p:cNvGrpSpPr>
            <a:grpSpLocks/>
          </p:cNvGrpSpPr>
          <p:nvPr/>
        </p:nvGrpSpPr>
        <p:grpSpPr bwMode="auto">
          <a:xfrm>
            <a:off x="2921000" y="1514475"/>
            <a:ext cx="1620838" cy="1828800"/>
            <a:chOff x="384" y="672"/>
            <a:chExt cx="1021" cy="1152"/>
          </a:xfrm>
        </p:grpSpPr>
        <p:sp>
          <p:nvSpPr>
            <p:cNvPr id="770090" name="Line 42"/>
            <p:cNvSpPr>
              <a:spLocks noChangeShapeType="1"/>
            </p:cNvSpPr>
            <p:nvPr/>
          </p:nvSpPr>
          <p:spPr bwMode="auto">
            <a:xfrm flipH="1">
              <a:off x="384" y="672"/>
              <a:ext cx="1021" cy="115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0091" name="Line 43"/>
            <p:cNvSpPr>
              <a:spLocks noChangeShapeType="1"/>
            </p:cNvSpPr>
            <p:nvPr/>
          </p:nvSpPr>
          <p:spPr bwMode="auto">
            <a:xfrm>
              <a:off x="384" y="672"/>
              <a:ext cx="1021" cy="115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0092" name="Text Box 44"/>
          <p:cNvSpPr txBox="1">
            <a:spLocks noChangeArrowheads="1"/>
          </p:cNvSpPr>
          <p:nvPr/>
        </p:nvSpPr>
        <p:spPr bwMode="auto">
          <a:xfrm>
            <a:off x="1143000" y="838200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tx2"/>
                </a:solidFill>
              </a:rPr>
              <a:t>Use configurations sampled from molecular dynamics trajectory of the double strand as guess of the single stranded conformation...</a:t>
            </a:r>
          </a:p>
        </p:txBody>
      </p:sp>
      <p:sp>
        <p:nvSpPr>
          <p:cNvPr id="770093" name="Text Box 45"/>
          <p:cNvSpPr txBox="1">
            <a:spLocks noChangeArrowheads="1"/>
          </p:cNvSpPr>
          <p:nvPr/>
        </p:nvSpPr>
        <p:spPr bwMode="auto">
          <a:xfrm>
            <a:off x="1143000" y="1960563"/>
            <a:ext cx="893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tx2"/>
                </a:solidFill>
              </a:rPr>
              <a:t>poly(dA)</a:t>
            </a:r>
          </a:p>
        </p:txBody>
      </p:sp>
      <p:sp>
        <p:nvSpPr>
          <p:cNvPr id="770094" name="Text Box 46"/>
          <p:cNvSpPr txBox="1">
            <a:spLocks noChangeArrowheads="1"/>
          </p:cNvSpPr>
          <p:nvPr/>
        </p:nvSpPr>
        <p:spPr bwMode="auto">
          <a:xfrm>
            <a:off x="1143000" y="2738438"/>
            <a:ext cx="869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tx2"/>
                </a:solidFill>
              </a:rPr>
              <a:t>poly(dT)</a:t>
            </a:r>
          </a:p>
        </p:txBody>
      </p:sp>
      <p:sp>
        <p:nvSpPr>
          <p:cNvPr id="770095" name="Text Box 47"/>
          <p:cNvSpPr txBox="1">
            <a:spLocks noChangeArrowheads="1"/>
          </p:cNvSpPr>
          <p:nvPr/>
        </p:nvSpPr>
        <p:spPr bwMode="auto">
          <a:xfrm>
            <a:off x="2819400" y="3352800"/>
            <a:ext cx="1981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2"/>
                </a:solidFill>
              </a:rPr>
              <a:t>molecular dynamics of single strands</a:t>
            </a:r>
          </a:p>
        </p:txBody>
      </p:sp>
      <p:sp>
        <p:nvSpPr>
          <p:cNvPr id="770096" name="Text Box 48"/>
          <p:cNvSpPr txBox="1">
            <a:spLocks noChangeArrowheads="1"/>
          </p:cNvSpPr>
          <p:nvPr/>
        </p:nvSpPr>
        <p:spPr bwMode="auto">
          <a:xfrm>
            <a:off x="4648200" y="3048000"/>
            <a:ext cx="3752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2"/>
                </a:solidFill>
              </a:rPr>
              <a:t>molecular dynamics of duplex</a:t>
            </a:r>
          </a:p>
        </p:txBody>
      </p:sp>
      <p:sp>
        <p:nvSpPr>
          <p:cNvPr id="770097" name="Rectangle 49"/>
          <p:cNvSpPr>
            <a:spLocks noChangeArrowheads="1"/>
          </p:cNvSpPr>
          <p:nvPr/>
        </p:nvSpPr>
        <p:spPr bwMode="auto">
          <a:xfrm>
            <a:off x="990600" y="2590800"/>
            <a:ext cx="152400" cy="72866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CC00FF"/>
              </a:solidFill>
              <a:latin typeface="Times New Roman" charset="0"/>
            </a:endParaRPr>
          </a:p>
        </p:txBody>
      </p:sp>
      <p:sp>
        <p:nvSpPr>
          <p:cNvPr id="770098" name="Rectangle 50"/>
          <p:cNvSpPr>
            <a:spLocks noChangeArrowheads="1"/>
          </p:cNvSpPr>
          <p:nvPr/>
        </p:nvSpPr>
        <p:spPr bwMode="auto">
          <a:xfrm flipH="1">
            <a:off x="3841750" y="4648200"/>
            <a:ext cx="293688" cy="106680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099" name="Rectangle 51"/>
          <p:cNvSpPr>
            <a:spLocks noChangeArrowheads="1"/>
          </p:cNvSpPr>
          <p:nvPr/>
        </p:nvSpPr>
        <p:spPr bwMode="auto">
          <a:xfrm flipH="1">
            <a:off x="3548063" y="4648200"/>
            <a:ext cx="293687" cy="1066800"/>
          </a:xfrm>
          <a:prstGeom prst="rect">
            <a:avLst/>
          </a:prstGeom>
          <a:solidFill>
            <a:srgbClr val="CC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100" name="Rectangle 52"/>
          <p:cNvSpPr>
            <a:spLocks noChangeArrowheads="1"/>
          </p:cNvSpPr>
          <p:nvPr/>
        </p:nvSpPr>
        <p:spPr bwMode="auto">
          <a:xfrm flipH="1">
            <a:off x="1828800" y="4648200"/>
            <a:ext cx="293688" cy="1066800"/>
          </a:xfrm>
          <a:prstGeom prst="rect">
            <a:avLst/>
          </a:prstGeom>
          <a:solidFill>
            <a:srgbClr val="CC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101" name="Rectangle 53"/>
          <p:cNvSpPr>
            <a:spLocks noChangeArrowheads="1"/>
          </p:cNvSpPr>
          <p:nvPr/>
        </p:nvSpPr>
        <p:spPr bwMode="auto">
          <a:xfrm flipH="1">
            <a:off x="2679700" y="4648200"/>
            <a:ext cx="293688" cy="106680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102" name="Text Box 54"/>
          <p:cNvSpPr txBox="1">
            <a:spLocks noChangeArrowheads="1"/>
          </p:cNvSpPr>
          <p:nvPr/>
        </p:nvSpPr>
        <p:spPr bwMode="auto">
          <a:xfrm flipH="1">
            <a:off x="3092450" y="4803775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chemeClr val="tx2"/>
                </a:solidFill>
                <a:latin typeface="Times New Roman" charset="0"/>
              </a:rPr>
              <a:t>-</a:t>
            </a:r>
            <a:endParaRPr lang="en-US" sz="3600" b="1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770103" name="Text Box 55"/>
          <p:cNvSpPr txBox="1">
            <a:spLocks noChangeArrowheads="1"/>
          </p:cNvSpPr>
          <p:nvPr/>
        </p:nvSpPr>
        <p:spPr bwMode="auto">
          <a:xfrm flipH="1">
            <a:off x="2227263" y="4803775"/>
            <a:ext cx="44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chemeClr val="tx2"/>
                </a:solidFill>
                <a:latin typeface="Times New Roman" charset="0"/>
              </a:rPr>
              <a:t>+</a:t>
            </a:r>
            <a:endParaRPr lang="en-US" sz="3600" b="1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770104" name="AutoShape 56"/>
          <p:cNvSpPr>
            <a:spLocks noChangeArrowheads="1"/>
          </p:cNvSpPr>
          <p:nvPr/>
        </p:nvSpPr>
        <p:spPr bwMode="auto">
          <a:xfrm flipH="1">
            <a:off x="1493838" y="4572000"/>
            <a:ext cx="2895600" cy="1295400"/>
          </a:xfrm>
          <a:prstGeom prst="bracketPair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105" name="Text Box 57"/>
          <p:cNvSpPr txBox="1">
            <a:spLocks noChangeArrowheads="1"/>
          </p:cNvSpPr>
          <p:nvPr/>
        </p:nvSpPr>
        <p:spPr bwMode="auto">
          <a:xfrm>
            <a:off x="1368425" y="5867400"/>
            <a:ext cx="3021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  G</a:t>
            </a:r>
            <a:r>
              <a:rPr lang="en-US" baseline="-25000">
                <a:solidFill>
                  <a:schemeClr val="tx2"/>
                </a:solidFill>
              </a:rPr>
              <a:t>polyT</a:t>
            </a:r>
            <a:r>
              <a:rPr lang="en-US">
                <a:solidFill>
                  <a:schemeClr val="tx2"/>
                </a:solidFill>
              </a:rPr>
              <a:t> + G</a:t>
            </a:r>
            <a:r>
              <a:rPr lang="en-US" baseline="-25000">
                <a:solidFill>
                  <a:schemeClr val="tx2"/>
                </a:solidFill>
              </a:rPr>
              <a:t>polyA</a:t>
            </a:r>
            <a:r>
              <a:rPr lang="en-US">
                <a:solidFill>
                  <a:schemeClr val="tx2"/>
                </a:solidFill>
              </a:rPr>
              <a:t> - G</a:t>
            </a:r>
            <a:r>
              <a:rPr lang="en-US" baseline="-25000">
                <a:solidFill>
                  <a:schemeClr val="tx2"/>
                </a:solidFill>
              </a:rPr>
              <a:t>polyT-polyA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770106" name="Rectangle 58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r>
              <a:rPr lang="en-US" sz="2000" b="1">
                <a:solidFill>
                  <a:srgbClr val="FF261B"/>
                </a:solidFill>
                <a:latin typeface="Franklin Gothic Medium" charset="0"/>
              </a:rPr>
              <a:t>Can we use this crude (free) energetic analysis to estimate melting temperature (i.e. the free energy of duplex formation)?</a:t>
            </a:r>
          </a:p>
        </p:txBody>
      </p:sp>
      <p:sp>
        <p:nvSpPr>
          <p:cNvPr id="770107" name="Text Box 59"/>
          <p:cNvSpPr txBox="1">
            <a:spLocks noChangeArrowheads="1"/>
          </p:cNvSpPr>
          <p:nvPr/>
        </p:nvSpPr>
        <p:spPr bwMode="auto">
          <a:xfrm>
            <a:off x="4876800" y="4800600"/>
            <a:ext cx="23304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2"/>
                </a:solidFill>
              </a:rPr>
              <a:t>Note: we cannot ignore rotational/translational entropy components</a:t>
            </a:r>
          </a:p>
        </p:txBody>
      </p:sp>
    </p:spTree>
    <p:extLst>
      <p:ext uri="{BB962C8B-B14F-4D97-AF65-F5344CB8AC3E}">
        <p14:creationId xmlns:p14="http://schemas.microsoft.com/office/powerpoint/2010/main" val="4260412316"/>
      </p:ext>
    </p:extLst>
  </p:cSld>
  <p:clrMapOvr>
    <a:masterClrMapping/>
  </p:clrMapOvr>
  <p:transition xmlns:p14="http://schemas.microsoft.com/office/powerpoint/2010/main"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Text Box 2"/>
          <p:cNvSpPr txBox="1">
            <a:spLocks noChangeArrowheads="1"/>
          </p:cNvSpPr>
          <p:nvPr/>
        </p:nvSpPr>
        <p:spPr bwMode="auto">
          <a:xfrm>
            <a:off x="0" y="24384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  G</a:t>
            </a:r>
            <a:r>
              <a:rPr lang="en-US" sz="2400" baseline="-25000"/>
              <a:t>polyA-polyT</a:t>
            </a:r>
            <a:r>
              <a:rPr lang="en-US" sz="2400"/>
              <a:t> - G</a:t>
            </a:r>
            <a:r>
              <a:rPr lang="en-US" sz="2400" baseline="-25000"/>
              <a:t>polyA</a:t>
            </a:r>
            <a:r>
              <a:rPr lang="en-US" sz="2400"/>
              <a:t> - G</a:t>
            </a:r>
            <a:r>
              <a:rPr lang="en-US" sz="2400" baseline="-25000"/>
              <a:t>polyT</a:t>
            </a:r>
            <a:r>
              <a:rPr lang="en-US" sz="2400"/>
              <a:t>  = -33.7 + 4.8 + 27.8 =   -1.1 kcal/mol</a:t>
            </a:r>
          </a:p>
        </p:txBody>
      </p:sp>
      <p:sp>
        <p:nvSpPr>
          <p:cNvPr id="771075" name="Text Box 3"/>
          <p:cNvSpPr txBox="1">
            <a:spLocks noChangeArrowheads="1"/>
          </p:cNvSpPr>
          <p:nvPr/>
        </p:nvSpPr>
        <p:spPr bwMode="auto">
          <a:xfrm>
            <a:off x="152400" y="2970213"/>
            <a:ext cx="8275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G</a:t>
            </a:r>
            <a:r>
              <a:rPr lang="en-US" sz="2400" baseline="-25000"/>
              <a:t>polyG-polyC</a:t>
            </a:r>
            <a:r>
              <a:rPr lang="en-US" sz="2400"/>
              <a:t> - G</a:t>
            </a:r>
            <a:r>
              <a:rPr lang="en-US" sz="2400" baseline="-25000"/>
              <a:t>polyG</a:t>
            </a:r>
            <a:r>
              <a:rPr lang="en-US" sz="2400"/>
              <a:t> - G</a:t>
            </a:r>
            <a:r>
              <a:rPr lang="en-US" sz="2400" baseline="-25000"/>
              <a:t>polyC</a:t>
            </a:r>
            <a:r>
              <a:rPr lang="en-US" sz="2400"/>
              <a:t>  = -58.9 + 7.5 + 27.8 = -23.6 kcal/mol</a:t>
            </a:r>
          </a:p>
        </p:txBody>
      </p:sp>
      <p:sp>
        <p:nvSpPr>
          <p:cNvPr id="771076" name="Text Box 4"/>
          <p:cNvSpPr txBox="1">
            <a:spLocks noChangeArrowheads="1"/>
          </p:cNvSpPr>
          <p:nvPr/>
        </p:nvSpPr>
        <p:spPr bwMode="auto">
          <a:xfrm>
            <a:off x="1219200" y="3581400"/>
            <a:ext cx="6640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FF"/>
                </a:solidFill>
                <a:latin typeface="Symbol" charset="0"/>
              </a:rPr>
              <a:t>D</a:t>
            </a:r>
            <a:r>
              <a:rPr lang="en-US">
                <a:solidFill>
                  <a:srgbClr val="0000FF"/>
                </a:solidFill>
              </a:rPr>
              <a:t>G</a:t>
            </a:r>
            <a:r>
              <a:rPr lang="en-US" baseline="-25000">
                <a:solidFill>
                  <a:srgbClr val="0000FF"/>
                </a:solidFill>
              </a:rPr>
              <a:t>GC-AT</a:t>
            </a:r>
            <a:r>
              <a:rPr lang="en-US">
                <a:solidFill>
                  <a:srgbClr val="0000FF"/>
                </a:solidFill>
              </a:rPr>
              <a:t> ~ -22.5 compared to ~ -8.1 using Santa Lucia tables</a:t>
            </a:r>
          </a:p>
        </p:txBody>
      </p:sp>
      <p:sp>
        <p:nvSpPr>
          <p:cNvPr id="771077" name="Text Box 5"/>
          <p:cNvSpPr txBox="1">
            <a:spLocks noChangeArrowheads="1"/>
          </p:cNvSpPr>
          <p:nvPr/>
        </p:nvSpPr>
        <p:spPr bwMode="auto">
          <a:xfrm>
            <a:off x="5715000" y="1447800"/>
            <a:ext cx="3048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2"/>
                </a:solidFill>
              </a:rPr>
              <a:t>rotational and translational entropic components (at 300K)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771078" name="Text Box 6"/>
          <p:cNvSpPr txBox="1">
            <a:spLocks noChangeArrowheads="1"/>
          </p:cNvSpPr>
          <p:nvPr/>
        </p:nvSpPr>
        <p:spPr bwMode="auto">
          <a:xfrm>
            <a:off x="1143000" y="1524000"/>
            <a:ext cx="253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chemeClr val="tx2"/>
                </a:solidFill>
                <a:latin typeface="Symbol" charset="0"/>
              </a:rPr>
              <a:t>D</a:t>
            </a:r>
            <a:r>
              <a:rPr lang="en-US">
                <a:solidFill>
                  <a:schemeClr val="tx2"/>
                </a:solidFill>
              </a:rPr>
              <a:t>G</a:t>
            </a:r>
            <a:r>
              <a:rPr lang="en-US" baseline="-25000">
                <a:solidFill>
                  <a:schemeClr val="tx2"/>
                </a:solidFill>
              </a:rPr>
              <a:t>solvation</a:t>
            </a:r>
            <a:r>
              <a:rPr lang="en-US">
                <a:solidFill>
                  <a:schemeClr val="tx2"/>
                </a:solidFill>
              </a:rPr>
              <a:t> + &lt;E</a:t>
            </a:r>
            <a:r>
              <a:rPr lang="en-US" baseline="-25000">
                <a:solidFill>
                  <a:schemeClr val="tx2"/>
                </a:solidFill>
              </a:rPr>
              <a:t>solute</a:t>
            </a:r>
            <a:r>
              <a:rPr lang="en-US">
                <a:solidFill>
                  <a:schemeClr val="tx2"/>
                </a:solidFill>
              </a:rPr>
              <a:t>&gt;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3733800" y="990600"/>
            <a:ext cx="2044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2"/>
                </a:solidFill>
              </a:rPr>
              <a:t>solute (vibrational) entropic component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771080" name="Line 8"/>
          <p:cNvSpPr>
            <a:spLocks noChangeShapeType="1"/>
          </p:cNvSpPr>
          <p:nvPr/>
        </p:nvSpPr>
        <p:spPr bwMode="auto">
          <a:xfrm flipV="1">
            <a:off x="5791200" y="1981200"/>
            <a:ext cx="762000" cy="4508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81" name="Line 9"/>
          <p:cNvSpPr>
            <a:spLocks noChangeShapeType="1"/>
          </p:cNvSpPr>
          <p:nvPr/>
        </p:nvSpPr>
        <p:spPr bwMode="auto">
          <a:xfrm flipH="1" flipV="1">
            <a:off x="3124200" y="1905000"/>
            <a:ext cx="990600" cy="5254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82" name="Line 10"/>
          <p:cNvSpPr>
            <a:spLocks noChangeShapeType="1"/>
          </p:cNvSpPr>
          <p:nvPr/>
        </p:nvSpPr>
        <p:spPr bwMode="auto">
          <a:xfrm flipH="1" flipV="1">
            <a:off x="4724400" y="1524000"/>
            <a:ext cx="228600" cy="838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83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en-US" sz="1800" b="1">
                <a:solidFill>
                  <a:srgbClr val="0000FF"/>
                </a:solidFill>
                <a:latin typeface="Franklin Gothic Medium" charset="0"/>
              </a:rPr>
              <a:t>Can we use this crude (free) energetic analysis to estimate melting temperature (i.e. the free energy of duplex formation)?</a:t>
            </a:r>
          </a:p>
        </p:txBody>
      </p:sp>
    </p:spTree>
    <p:extLst>
      <p:ext uri="{BB962C8B-B14F-4D97-AF65-F5344CB8AC3E}">
        <p14:creationId xmlns:p14="http://schemas.microsoft.com/office/powerpoint/2010/main" val="439145672"/>
      </p:ext>
    </p:extLst>
  </p:cSld>
  <p:clrMapOvr>
    <a:masterClrMapping/>
  </p:clrMapOvr>
  <p:transition xmlns:p14="http://schemas.microsoft.com/office/powerpoint/2010/main"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Text Box 2"/>
          <p:cNvSpPr txBox="1">
            <a:spLocks noChangeArrowheads="1"/>
          </p:cNvSpPr>
          <p:nvPr/>
        </p:nvSpPr>
        <p:spPr bwMode="auto">
          <a:xfrm>
            <a:off x="0" y="24384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  G</a:t>
            </a:r>
            <a:r>
              <a:rPr lang="en-US" sz="2400" baseline="-25000"/>
              <a:t>polyA-polyT</a:t>
            </a:r>
            <a:r>
              <a:rPr lang="en-US" sz="2400"/>
              <a:t> - G</a:t>
            </a:r>
            <a:r>
              <a:rPr lang="en-US" sz="2400" baseline="-25000"/>
              <a:t>polyA</a:t>
            </a:r>
            <a:r>
              <a:rPr lang="en-US" sz="2400"/>
              <a:t> - G</a:t>
            </a:r>
            <a:r>
              <a:rPr lang="en-US" sz="2400" baseline="-25000"/>
              <a:t>polyT</a:t>
            </a:r>
            <a:r>
              <a:rPr lang="en-US" sz="2400"/>
              <a:t>  = -33.7 + 4.8 + 27.8 =   -1.1 kcal/mol</a:t>
            </a:r>
          </a:p>
        </p:txBody>
      </p:sp>
      <p:sp>
        <p:nvSpPr>
          <p:cNvPr id="772099" name="Text Box 3"/>
          <p:cNvSpPr txBox="1">
            <a:spLocks noChangeArrowheads="1"/>
          </p:cNvSpPr>
          <p:nvPr/>
        </p:nvSpPr>
        <p:spPr bwMode="auto">
          <a:xfrm>
            <a:off x="152400" y="2970213"/>
            <a:ext cx="8275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G</a:t>
            </a:r>
            <a:r>
              <a:rPr lang="en-US" sz="2400" baseline="-25000"/>
              <a:t>polyG-polyC</a:t>
            </a:r>
            <a:r>
              <a:rPr lang="en-US" sz="2400"/>
              <a:t> - G</a:t>
            </a:r>
            <a:r>
              <a:rPr lang="en-US" sz="2400" baseline="-25000"/>
              <a:t>polyG</a:t>
            </a:r>
            <a:r>
              <a:rPr lang="en-US" sz="2400"/>
              <a:t> - G</a:t>
            </a:r>
            <a:r>
              <a:rPr lang="en-US" sz="2400" baseline="-25000"/>
              <a:t>polyC</a:t>
            </a:r>
            <a:r>
              <a:rPr lang="en-US" sz="2400"/>
              <a:t>  = -58.9 + 7.5 + 27.8 = -23.6 kcal/mol</a:t>
            </a:r>
          </a:p>
        </p:txBody>
      </p:sp>
      <p:sp>
        <p:nvSpPr>
          <p:cNvPr id="772100" name="Text Box 4"/>
          <p:cNvSpPr txBox="1">
            <a:spLocks noChangeArrowheads="1"/>
          </p:cNvSpPr>
          <p:nvPr/>
        </p:nvSpPr>
        <p:spPr bwMode="auto">
          <a:xfrm>
            <a:off x="1219200" y="3581400"/>
            <a:ext cx="6640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FF"/>
                </a:solidFill>
                <a:latin typeface="Symbol" charset="0"/>
              </a:rPr>
              <a:t>D</a:t>
            </a:r>
            <a:r>
              <a:rPr lang="en-US">
                <a:solidFill>
                  <a:srgbClr val="0000FF"/>
                </a:solidFill>
              </a:rPr>
              <a:t>G</a:t>
            </a:r>
            <a:r>
              <a:rPr lang="en-US" baseline="-25000">
                <a:solidFill>
                  <a:srgbClr val="0000FF"/>
                </a:solidFill>
              </a:rPr>
              <a:t>GC-AT</a:t>
            </a:r>
            <a:r>
              <a:rPr lang="en-US">
                <a:solidFill>
                  <a:srgbClr val="0000FF"/>
                </a:solidFill>
              </a:rPr>
              <a:t> ~ -22.5 compared to ~ -8.1 using Santa Lucia tables</a:t>
            </a:r>
          </a:p>
        </p:txBody>
      </p:sp>
      <p:sp>
        <p:nvSpPr>
          <p:cNvPr id="772101" name="Text Box 5"/>
          <p:cNvSpPr txBox="1">
            <a:spLocks noChangeArrowheads="1"/>
          </p:cNvSpPr>
          <p:nvPr/>
        </p:nvSpPr>
        <p:spPr bwMode="auto">
          <a:xfrm>
            <a:off x="5715000" y="1447800"/>
            <a:ext cx="3048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2"/>
                </a:solidFill>
              </a:rPr>
              <a:t>rotational and translational entropic components (at 300K)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772102" name="Text Box 6"/>
          <p:cNvSpPr txBox="1">
            <a:spLocks noChangeArrowheads="1"/>
          </p:cNvSpPr>
          <p:nvPr/>
        </p:nvSpPr>
        <p:spPr bwMode="auto">
          <a:xfrm>
            <a:off x="1143000" y="1524000"/>
            <a:ext cx="253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chemeClr val="tx2"/>
                </a:solidFill>
                <a:latin typeface="Symbol" charset="0"/>
              </a:rPr>
              <a:t>D</a:t>
            </a:r>
            <a:r>
              <a:rPr lang="en-US">
                <a:solidFill>
                  <a:schemeClr val="tx2"/>
                </a:solidFill>
              </a:rPr>
              <a:t>G</a:t>
            </a:r>
            <a:r>
              <a:rPr lang="en-US" baseline="-25000">
                <a:solidFill>
                  <a:schemeClr val="tx2"/>
                </a:solidFill>
              </a:rPr>
              <a:t>solvation</a:t>
            </a:r>
            <a:r>
              <a:rPr lang="en-US">
                <a:solidFill>
                  <a:schemeClr val="tx2"/>
                </a:solidFill>
              </a:rPr>
              <a:t> + &lt;E</a:t>
            </a:r>
            <a:r>
              <a:rPr lang="en-US" baseline="-25000">
                <a:solidFill>
                  <a:schemeClr val="tx2"/>
                </a:solidFill>
              </a:rPr>
              <a:t>solute</a:t>
            </a:r>
            <a:r>
              <a:rPr lang="en-US">
                <a:solidFill>
                  <a:schemeClr val="tx2"/>
                </a:solidFill>
              </a:rPr>
              <a:t>&gt;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772103" name="Text Box 7"/>
          <p:cNvSpPr txBox="1">
            <a:spLocks noChangeArrowheads="1"/>
          </p:cNvSpPr>
          <p:nvPr/>
        </p:nvSpPr>
        <p:spPr bwMode="auto">
          <a:xfrm>
            <a:off x="3733800" y="990600"/>
            <a:ext cx="2044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2"/>
                </a:solidFill>
              </a:rPr>
              <a:t>solute (vibrational) entropic component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772104" name="Line 8"/>
          <p:cNvSpPr>
            <a:spLocks noChangeShapeType="1"/>
          </p:cNvSpPr>
          <p:nvPr/>
        </p:nvSpPr>
        <p:spPr bwMode="auto">
          <a:xfrm flipV="1">
            <a:off x="5791200" y="1981200"/>
            <a:ext cx="762000" cy="4508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2105" name="Line 9"/>
          <p:cNvSpPr>
            <a:spLocks noChangeShapeType="1"/>
          </p:cNvSpPr>
          <p:nvPr/>
        </p:nvSpPr>
        <p:spPr bwMode="auto">
          <a:xfrm flipH="1" flipV="1">
            <a:off x="3124200" y="1905000"/>
            <a:ext cx="990600" cy="5254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2106" name="Line 10"/>
          <p:cNvSpPr>
            <a:spLocks noChangeShapeType="1"/>
          </p:cNvSpPr>
          <p:nvPr/>
        </p:nvSpPr>
        <p:spPr bwMode="auto">
          <a:xfrm flipH="1" flipV="1">
            <a:off x="4724400" y="1524000"/>
            <a:ext cx="228600" cy="838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2107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en-US" sz="1800" b="1">
                <a:solidFill>
                  <a:srgbClr val="0000FF"/>
                </a:solidFill>
                <a:latin typeface="Franklin Gothic Medium" charset="0"/>
              </a:rPr>
              <a:t>Can we use this crude (free) energetic analysis to estimate melting temperature (i.e. the free energy of duplex formation)?</a:t>
            </a:r>
          </a:p>
        </p:txBody>
      </p:sp>
      <p:sp>
        <p:nvSpPr>
          <p:cNvPr id="772108" name="Text Box 12"/>
          <p:cNvSpPr txBox="1">
            <a:spLocks noChangeArrowheads="1"/>
          </p:cNvSpPr>
          <p:nvPr/>
        </p:nvSpPr>
        <p:spPr bwMode="auto">
          <a:xfrm>
            <a:off x="990600" y="4421188"/>
            <a:ext cx="3487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d[CGCGCGCGCG]</a:t>
            </a:r>
            <a:r>
              <a:rPr lang="en-US" sz="2400" baseline="-25000"/>
              <a:t>2</a:t>
            </a:r>
            <a:r>
              <a:rPr lang="en-US" sz="2400"/>
              <a:t> :  -46.7</a:t>
            </a:r>
          </a:p>
        </p:txBody>
      </p:sp>
      <p:sp>
        <p:nvSpPr>
          <p:cNvPr id="772109" name="Text Box 13"/>
          <p:cNvSpPr txBox="1">
            <a:spLocks noChangeArrowheads="1"/>
          </p:cNvSpPr>
          <p:nvPr/>
        </p:nvSpPr>
        <p:spPr bwMode="auto">
          <a:xfrm>
            <a:off x="990600" y="4802188"/>
            <a:ext cx="3448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d[ACCCGCGGGT]</a:t>
            </a:r>
            <a:r>
              <a:rPr lang="en-US" sz="2400" baseline="-25000"/>
              <a:t>2</a:t>
            </a:r>
            <a:r>
              <a:rPr lang="en-US" sz="2400"/>
              <a:t> :  -48.8</a:t>
            </a:r>
          </a:p>
        </p:txBody>
      </p:sp>
      <p:sp>
        <p:nvSpPr>
          <p:cNvPr id="772110" name="Oval 14"/>
          <p:cNvSpPr>
            <a:spLocks noChangeArrowheads="1"/>
          </p:cNvSpPr>
          <p:nvPr/>
        </p:nvSpPr>
        <p:spPr bwMode="auto">
          <a:xfrm>
            <a:off x="3352800" y="2209800"/>
            <a:ext cx="1295400" cy="1447800"/>
          </a:xfrm>
          <a:prstGeom prst="ellipse">
            <a:avLst/>
          </a:prstGeom>
          <a:noFill/>
          <a:ln w="381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90401"/>
      </p:ext>
    </p:extLst>
  </p:cSld>
  <p:clrMapOvr>
    <a:masterClrMapping/>
  </p:clrMapOvr>
  <p:transition xmlns:p14="http://schemas.microsoft.com/office/powerpoint/2010/main"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457200"/>
          </a:xfrm>
        </p:spPr>
        <p:txBody>
          <a:bodyPr/>
          <a:lstStyle/>
          <a:p>
            <a:r>
              <a:rPr lang="en-US" sz="2400">
                <a:solidFill>
                  <a:srgbClr val="0000FF"/>
                </a:solidFill>
                <a:latin typeface="Franklin Gothic Medium" charset="0"/>
              </a:rPr>
              <a:t>Does the single strand conformation resemble that of the duplex?</a:t>
            </a:r>
          </a:p>
        </p:txBody>
      </p:sp>
      <p:grpSp>
        <p:nvGrpSpPr>
          <p:cNvPr id="773123" name="Group 3"/>
          <p:cNvGrpSpPr>
            <a:grpSpLocks/>
          </p:cNvGrpSpPr>
          <p:nvPr/>
        </p:nvGrpSpPr>
        <p:grpSpPr bwMode="auto">
          <a:xfrm>
            <a:off x="3124200" y="2047875"/>
            <a:ext cx="1924050" cy="917575"/>
            <a:chOff x="173" y="864"/>
            <a:chExt cx="1212" cy="578"/>
          </a:xfrm>
        </p:grpSpPr>
        <p:grpSp>
          <p:nvGrpSpPr>
            <p:cNvPr id="773124" name="Group 4"/>
            <p:cNvGrpSpPr>
              <a:grpSpLocks/>
            </p:cNvGrpSpPr>
            <p:nvPr/>
          </p:nvGrpSpPr>
          <p:grpSpPr bwMode="auto">
            <a:xfrm flipH="1" flipV="1">
              <a:off x="173" y="864"/>
              <a:ext cx="1212" cy="578"/>
              <a:chOff x="1751" y="2390"/>
              <a:chExt cx="132" cy="55"/>
            </a:xfrm>
          </p:grpSpPr>
          <p:cxnSp>
            <p:nvCxnSpPr>
              <p:cNvPr id="773125" name="AutoShape 5"/>
              <p:cNvCxnSpPr>
                <a:cxnSpLocks noChangeShapeType="1"/>
              </p:cNvCxnSpPr>
              <p:nvPr/>
            </p:nvCxnSpPr>
            <p:spPr bwMode="auto">
              <a:xfrm rot="10800000" flipV="1">
                <a:off x="1751" y="2390"/>
                <a:ext cx="66" cy="5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0099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3126" name="AutoShape 6"/>
              <p:cNvCxnSpPr>
                <a:cxnSpLocks noChangeShapeType="1"/>
              </p:cNvCxnSpPr>
              <p:nvPr/>
            </p:nvCxnSpPr>
            <p:spPr bwMode="auto">
              <a:xfrm>
                <a:off x="1817" y="2390"/>
                <a:ext cx="66" cy="5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0099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73127" name="Line 7"/>
            <p:cNvSpPr>
              <a:spLocks noChangeShapeType="1"/>
            </p:cNvSpPr>
            <p:nvPr/>
          </p:nvSpPr>
          <p:spPr bwMode="auto">
            <a:xfrm flipH="1">
              <a:off x="849" y="1162"/>
              <a:ext cx="0" cy="272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28" name="Line 8"/>
            <p:cNvSpPr>
              <a:spLocks noChangeShapeType="1"/>
            </p:cNvSpPr>
            <p:nvPr/>
          </p:nvSpPr>
          <p:spPr bwMode="auto">
            <a:xfrm flipH="1">
              <a:off x="705" y="1162"/>
              <a:ext cx="0" cy="272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29" name="Line 9"/>
            <p:cNvSpPr>
              <a:spLocks noChangeShapeType="1"/>
            </p:cNvSpPr>
            <p:nvPr/>
          </p:nvSpPr>
          <p:spPr bwMode="auto">
            <a:xfrm flipH="1">
              <a:off x="633" y="1117"/>
              <a:ext cx="0" cy="272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30" name="Line 10"/>
            <p:cNvSpPr>
              <a:spLocks noChangeShapeType="1"/>
            </p:cNvSpPr>
            <p:nvPr/>
          </p:nvSpPr>
          <p:spPr bwMode="auto">
            <a:xfrm flipH="1">
              <a:off x="561" y="1074"/>
              <a:ext cx="0" cy="272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31" name="Line 11"/>
            <p:cNvSpPr>
              <a:spLocks noChangeShapeType="1"/>
            </p:cNvSpPr>
            <p:nvPr/>
          </p:nvSpPr>
          <p:spPr bwMode="auto">
            <a:xfrm flipH="1">
              <a:off x="779" y="1170"/>
              <a:ext cx="0" cy="272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32" name="Line 12"/>
            <p:cNvSpPr>
              <a:spLocks noChangeShapeType="1"/>
            </p:cNvSpPr>
            <p:nvPr/>
          </p:nvSpPr>
          <p:spPr bwMode="auto">
            <a:xfrm flipH="1">
              <a:off x="825" y="1162"/>
              <a:ext cx="0" cy="272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33" name="Line 13"/>
            <p:cNvSpPr>
              <a:spLocks noChangeShapeType="1"/>
            </p:cNvSpPr>
            <p:nvPr/>
          </p:nvSpPr>
          <p:spPr bwMode="auto">
            <a:xfrm flipH="1">
              <a:off x="1017" y="1029"/>
              <a:ext cx="0" cy="272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34" name="Line 14"/>
            <p:cNvSpPr>
              <a:spLocks noChangeShapeType="1"/>
            </p:cNvSpPr>
            <p:nvPr/>
          </p:nvSpPr>
          <p:spPr bwMode="auto">
            <a:xfrm flipH="1">
              <a:off x="993" y="1090"/>
              <a:ext cx="0" cy="272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35" name="Line 15"/>
            <p:cNvSpPr>
              <a:spLocks noChangeShapeType="1"/>
            </p:cNvSpPr>
            <p:nvPr/>
          </p:nvSpPr>
          <p:spPr bwMode="auto">
            <a:xfrm flipH="1">
              <a:off x="945" y="1117"/>
              <a:ext cx="0" cy="272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36" name="Line 16"/>
            <p:cNvSpPr>
              <a:spLocks noChangeShapeType="1"/>
            </p:cNvSpPr>
            <p:nvPr/>
          </p:nvSpPr>
          <p:spPr bwMode="auto">
            <a:xfrm flipH="1">
              <a:off x="902" y="1123"/>
              <a:ext cx="0" cy="272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3137" name="Group 17"/>
          <p:cNvGrpSpPr>
            <a:grpSpLocks/>
          </p:cNvGrpSpPr>
          <p:nvPr/>
        </p:nvGrpSpPr>
        <p:grpSpPr bwMode="auto">
          <a:xfrm>
            <a:off x="3740150" y="1963738"/>
            <a:ext cx="1924050" cy="917575"/>
            <a:chOff x="173" y="864"/>
            <a:chExt cx="1212" cy="578"/>
          </a:xfrm>
        </p:grpSpPr>
        <p:grpSp>
          <p:nvGrpSpPr>
            <p:cNvPr id="773138" name="Group 18"/>
            <p:cNvGrpSpPr>
              <a:grpSpLocks/>
            </p:cNvGrpSpPr>
            <p:nvPr/>
          </p:nvGrpSpPr>
          <p:grpSpPr bwMode="auto">
            <a:xfrm flipH="1" flipV="1">
              <a:off x="173" y="864"/>
              <a:ext cx="1212" cy="578"/>
              <a:chOff x="1751" y="2390"/>
              <a:chExt cx="132" cy="55"/>
            </a:xfrm>
          </p:grpSpPr>
          <p:cxnSp>
            <p:nvCxnSpPr>
              <p:cNvPr id="773139" name="AutoShape 19"/>
              <p:cNvCxnSpPr>
                <a:cxnSpLocks noChangeShapeType="1"/>
              </p:cNvCxnSpPr>
              <p:nvPr/>
            </p:nvCxnSpPr>
            <p:spPr bwMode="auto">
              <a:xfrm rot="10800000" flipV="1">
                <a:off x="1751" y="2390"/>
                <a:ext cx="66" cy="5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CC00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3140" name="AutoShape 20"/>
              <p:cNvCxnSpPr>
                <a:cxnSpLocks noChangeShapeType="1"/>
              </p:cNvCxnSpPr>
              <p:nvPr/>
            </p:nvCxnSpPr>
            <p:spPr bwMode="auto">
              <a:xfrm>
                <a:off x="1817" y="2390"/>
                <a:ext cx="66" cy="5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CC00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73141" name="Line 21"/>
            <p:cNvSpPr>
              <a:spLocks noChangeShapeType="1"/>
            </p:cNvSpPr>
            <p:nvPr/>
          </p:nvSpPr>
          <p:spPr bwMode="auto">
            <a:xfrm flipH="1">
              <a:off x="849" y="1162"/>
              <a:ext cx="0" cy="27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42" name="Line 22"/>
            <p:cNvSpPr>
              <a:spLocks noChangeShapeType="1"/>
            </p:cNvSpPr>
            <p:nvPr/>
          </p:nvSpPr>
          <p:spPr bwMode="auto">
            <a:xfrm flipH="1">
              <a:off x="705" y="1162"/>
              <a:ext cx="0" cy="27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43" name="Line 23"/>
            <p:cNvSpPr>
              <a:spLocks noChangeShapeType="1"/>
            </p:cNvSpPr>
            <p:nvPr/>
          </p:nvSpPr>
          <p:spPr bwMode="auto">
            <a:xfrm flipH="1">
              <a:off x="633" y="1117"/>
              <a:ext cx="0" cy="27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44" name="Line 24"/>
            <p:cNvSpPr>
              <a:spLocks noChangeShapeType="1"/>
            </p:cNvSpPr>
            <p:nvPr/>
          </p:nvSpPr>
          <p:spPr bwMode="auto">
            <a:xfrm flipH="1">
              <a:off x="561" y="1074"/>
              <a:ext cx="0" cy="27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45" name="Line 25"/>
            <p:cNvSpPr>
              <a:spLocks noChangeShapeType="1"/>
            </p:cNvSpPr>
            <p:nvPr/>
          </p:nvSpPr>
          <p:spPr bwMode="auto">
            <a:xfrm flipH="1">
              <a:off x="779" y="1170"/>
              <a:ext cx="0" cy="27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46" name="Line 26"/>
            <p:cNvSpPr>
              <a:spLocks noChangeShapeType="1"/>
            </p:cNvSpPr>
            <p:nvPr/>
          </p:nvSpPr>
          <p:spPr bwMode="auto">
            <a:xfrm flipH="1">
              <a:off x="825" y="1162"/>
              <a:ext cx="0" cy="27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47" name="Line 27"/>
            <p:cNvSpPr>
              <a:spLocks noChangeShapeType="1"/>
            </p:cNvSpPr>
            <p:nvPr/>
          </p:nvSpPr>
          <p:spPr bwMode="auto">
            <a:xfrm flipH="1">
              <a:off x="1017" y="1029"/>
              <a:ext cx="0" cy="27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48" name="Line 28"/>
            <p:cNvSpPr>
              <a:spLocks noChangeShapeType="1"/>
            </p:cNvSpPr>
            <p:nvPr/>
          </p:nvSpPr>
          <p:spPr bwMode="auto">
            <a:xfrm flipH="1">
              <a:off x="993" y="1090"/>
              <a:ext cx="0" cy="27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49" name="Line 29"/>
            <p:cNvSpPr>
              <a:spLocks noChangeShapeType="1"/>
            </p:cNvSpPr>
            <p:nvPr/>
          </p:nvSpPr>
          <p:spPr bwMode="auto">
            <a:xfrm flipH="1">
              <a:off x="945" y="1117"/>
              <a:ext cx="0" cy="27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150" name="Line 30"/>
            <p:cNvSpPr>
              <a:spLocks noChangeShapeType="1"/>
            </p:cNvSpPr>
            <p:nvPr/>
          </p:nvSpPr>
          <p:spPr bwMode="auto">
            <a:xfrm flipH="1">
              <a:off x="902" y="1123"/>
              <a:ext cx="0" cy="272"/>
            </a:xfrm>
            <a:prstGeom prst="line">
              <a:avLst/>
            </a:prstGeom>
            <a:noFill/>
            <a:ln w="12700">
              <a:solidFill>
                <a:srgbClr val="CC00FF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3154" name="Text Box 34"/>
          <p:cNvSpPr txBox="1">
            <a:spLocks noChangeArrowheads="1"/>
          </p:cNvSpPr>
          <p:nvPr/>
        </p:nvSpPr>
        <p:spPr bwMode="auto">
          <a:xfrm>
            <a:off x="3509963" y="3505200"/>
            <a:ext cx="1981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2"/>
                </a:solidFill>
              </a:rPr>
              <a:t>molecular dynamics of single strands</a:t>
            </a:r>
          </a:p>
        </p:txBody>
      </p:sp>
    </p:spTree>
    <p:extLst>
      <p:ext uri="{BB962C8B-B14F-4D97-AF65-F5344CB8AC3E}">
        <p14:creationId xmlns:p14="http://schemas.microsoft.com/office/powerpoint/2010/main" val="1101969029"/>
      </p:ext>
    </p:extLst>
  </p:cSld>
  <p:clrMapOvr>
    <a:masterClrMapping/>
  </p:clrMapOvr>
  <p:transition xmlns:p14="http://schemas.microsoft.com/office/powerpoint/2010/main"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146" name="Picture 2" descr="polya_ss_6ns_a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4" t="11279" r="36290" b="12099"/>
          <a:stretch>
            <a:fillRect/>
          </a:stretch>
        </p:blipFill>
        <p:spPr bwMode="auto">
          <a:xfrm>
            <a:off x="2819400" y="152400"/>
            <a:ext cx="308768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4147" name="Text Box 3"/>
          <p:cNvSpPr txBox="1">
            <a:spLocks noChangeArrowheads="1"/>
          </p:cNvSpPr>
          <p:nvPr/>
        </p:nvSpPr>
        <p:spPr bwMode="auto">
          <a:xfrm>
            <a:off x="5035550" y="2436813"/>
            <a:ext cx="3870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10-mer poly(A) single strand</a:t>
            </a:r>
          </a:p>
          <a:p>
            <a:pPr algn="ctr"/>
            <a:r>
              <a:rPr lang="en-US" sz="2400"/>
              <a:t>~6 ns average structure</a:t>
            </a:r>
          </a:p>
        </p:txBody>
      </p:sp>
      <p:sp>
        <p:nvSpPr>
          <p:cNvPr id="774148" name="Text Box 4"/>
          <p:cNvSpPr txBox="1">
            <a:spLocks noChangeArrowheads="1"/>
          </p:cNvSpPr>
          <p:nvPr/>
        </p:nvSpPr>
        <p:spPr bwMode="auto">
          <a:xfrm>
            <a:off x="6362700" y="5241925"/>
            <a:ext cx="2324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Is this due to artifacts from true periodicity?</a:t>
            </a:r>
          </a:p>
        </p:txBody>
      </p:sp>
    </p:spTree>
    <p:extLst>
      <p:ext uri="{BB962C8B-B14F-4D97-AF65-F5344CB8AC3E}">
        <p14:creationId xmlns:p14="http://schemas.microsoft.com/office/powerpoint/2010/main" val="3559892250"/>
      </p:ext>
    </p:extLst>
  </p:cSld>
  <p:clrMapOvr>
    <a:masterClrMapping/>
  </p:clrMapOvr>
  <p:transition xmlns:p14="http://schemas.microsoft.com/office/powerpoint/2010/main"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2" name="Text Box 4"/>
          <p:cNvSpPr txBox="1">
            <a:spLocks noChangeArrowheads="1"/>
          </p:cNvSpPr>
          <p:nvPr/>
        </p:nvSpPr>
        <p:spPr bwMode="auto">
          <a:xfrm>
            <a:off x="5829300" y="3733800"/>
            <a:ext cx="23241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What about polyT, polyG and polyC?</a:t>
            </a:r>
          </a:p>
        </p:txBody>
      </p:sp>
      <p:pic>
        <p:nvPicPr>
          <p:cNvPr id="775174" name="Picture 6" descr="polya_ss_6ns_a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4" t="11279" r="36290" b="12099"/>
          <a:stretch>
            <a:fillRect/>
          </a:stretch>
        </p:blipFill>
        <p:spPr bwMode="auto">
          <a:xfrm>
            <a:off x="2819400" y="152400"/>
            <a:ext cx="308768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5173" name="Text Box 5"/>
          <p:cNvSpPr txBox="1">
            <a:spLocks noChangeArrowheads="1"/>
          </p:cNvSpPr>
          <p:nvPr/>
        </p:nvSpPr>
        <p:spPr bwMode="auto">
          <a:xfrm>
            <a:off x="5035550" y="2436813"/>
            <a:ext cx="3870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10-mer poly(A) single strand</a:t>
            </a:r>
          </a:p>
          <a:p>
            <a:pPr algn="ctr"/>
            <a:r>
              <a:rPr lang="en-US" sz="2400"/>
              <a:t>~6 ns average structure</a:t>
            </a:r>
          </a:p>
        </p:txBody>
      </p:sp>
    </p:spTree>
    <p:extLst>
      <p:ext uri="{BB962C8B-B14F-4D97-AF65-F5344CB8AC3E}">
        <p14:creationId xmlns:p14="http://schemas.microsoft.com/office/powerpoint/2010/main" val="3972005848"/>
      </p:ext>
    </p:extLst>
  </p:cSld>
  <p:clrMapOvr>
    <a:masterClrMapping/>
  </p:clrMapOvr>
  <p:transition xmlns:p14="http://schemas.microsoft.com/office/powerpoint/2010/main"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194" name="Picture 2" descr="polyTGC_a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t="11087" r="9677" b="16338"/>
          <a:stretch>
            <a:fillRect/>
          </a:stretch>
        </p:blipFill>
        <p:spPr bwMode="auto">
          <a:xfrm rot="-21600000">
            <a:off x="228600" y="122238"/>
            <a:ext cx="8763000" cy="612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6195" name="Text Box 3"/>
          <p:cNvSpPr txBox="1">
            <a:spLocks noChangeArrowheads="1"/>
          </p:cNvSpPr>
          <p:nvPr/>
        </p:nvSpPr>
        <p:spPr bwMode="auto">
          <a:xfrm>
            <a:off x="533400" y="6186488"/>
            <a:ext cx="1570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poly(T) ~5.2ns</a:t>
            </a:r>
          </a:p>
        </p:txBody>
      </p:sp>
      <p:sp>
        <p:nvSpPr>
          <p:cNvPr id="776196" name="Text Box 4"/>
          <p:cNvSpPr txBox="1">
            <a:spLocks noChangeArrowheads="1"/>
          </p:cNvSpPr>
          <p:nvPr/>
        </p:nvSpPr>
        <p:spPr bwMode="auto">
          <a:xfrm>
            <a:off x="6781800" y="6186488"/>
            <a:ext cx="159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poly(C) ~2.9ns</a:t>
            </a:r>
          </a:p>
        </p:txBody>
      </p:sp>
      <p:sp>
        <p:nvSpPr>
          <p:cNvPr id="776197" name="Text Box 5"/>
          <p:cNvSpPr txBox="1">
            <a:spLocks noChangeArrowheads="1"/>
          </p:cNvSpPr>
          <p:nvPr/>
        </p:nvSpPr>
        <p:spPr bwMode="auto">
          <a:xfrm>
            <a:off x="3729038" y="6186488"/>
            <a:ext cx="1604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poly(G) ~3.6ns</a:t>
            </a:r>
          </a:p>
        </p:txBody>
      </p:sp>
    </p:spTree>
    <p:extLst>
      <p:ext uri="{BB962C8B-B14F-4D97-AF65-F5344CB8AC3E}">
        <p14:creationId xmlns:p14="http://schemas.microsoft.com/office/powerpoint/2010/main" val="3250312309"/>
      </p:ext>
    </p:extLst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7170" name="Group 2"/>
          <p:cNvGrpSpPr>
            <a:grpSpLocks/>
          </p:cNvGrpSpPr>
          <p:nvPr/>
        </p:nvGrpSpPr>
        <p:grpSpPr bwMode="auto">
          <a:xfrm flipH="1">
            <a:off x="4724400" y="1447800"/>
            <a:ext cx="3875088" cy="1789113"/>
            <a:chOff x="15" y="454"/>
            <a:chExt cx="2441" cy="1127"/>
          </a:xfrm>
        </p:grpSpPr>
        <p:grpSp>
          <p:nvGrpSpPr>
            <p:cNvPr id="1287171" name="Group 3"/>
            <p:cNvGrpSpPr>
              <a:grpSpLocks/>
            </p:cNvGrpSpPr>
            <p:nvPr/>
          </p:nvGrpSpPr>
          <p:grpSpPr bwMode="auto">
            <a:xfrm flipV="1">
              <a:off x="15" y="867"/>
              <a:ext cx="937" cy="714"/>
              <a:chOff x="1751" y="2390"/>
              <a:chExt cx="132" cy="55"/>
            </a:xfrm>
          </p:grpSpPr>
          <p:cxnSp>
            <p:nvCxnSpPr>
              <p:cNvPr id="1287172" name="AutoShape 4"/>
              <p:cNvCxnSpPr>
                <a:cxnSpLocks noChangeShapeType="1"/>
              </p:cNvCxnSpPr>
              <p:nvPr/>
            </p:nvCxnSpPr>
            <p:spPr bwMode="auto">
              <a:xfrm rot="10800000" flipV="1">
                <a:off x="1751" y="2390"/>
                <a:ext cx="66" cy="5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7173" name="AutoShape 5"/>
              <p:cNvCxnSpPr>
                <a:cxnSpLocks noChangeShapeType="1"/>
              </p:cNvCxnSpPr>
              <p:nvPr/>
            </p:nvCxnSpPr>
            <p:spPr bwMode="auto">
              <a:xfrm>
                <a:off x="1817" y="2390"/>
                <a:ext cx="66" cy="5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87174" name="Group 6"/>
            <p:cNvGrpSpPr>
              <a:grpSpLocks/>
            </p:cNvGrpSpPr>
            <p:nvPr/>
          </p:nvGrpSpPr>
          <p:grpSpPr bwMode="auto">
            <a:xfrm flipV="1">
              <a:off x="1244" y="489"/>
              <a:ext cx="1212" cy="578"/>
              <a:chOff x="1751" y="2390"/>
              <a:chExt cx="132" cy="55"/>
            </a:xfrm>
          </p:grpSpPr>
          <p:cxnSp>
            <p:nvCxnSpPr>
              <p:cNvPr id="1287175" name="AutoShape 7"/>
              <p:cNvCxnSpPr>
                <a:cxnSpLocks noChangeShapeType="1"/>
              </p:cNvCxnSpPr>
              <p:nvPr/>
            </p:nvCxnSpPr>
            <p:spPr bwMode="auto">
              <a:xfrm rot="10800000" flipV="1">
                <a:off x="1751" y="2390"/>
                <a:ext cx="66" cy="5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7176" name="AutoShape 8"/>
              <p:cNvCxnSpPr>
                <a:cxnSpLocks noChangeShapeType="1"/>
              </p:cNvCxnSpPr>
              <p:nvPr/>
            </p:nvCxnSpPr>
            <p:spPr bwMode="auto">
              <a:xfrm>
                <a:off x="1817" y="2390"/>
                <a:ext cx="66" cy="5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87177" name="Line 9"/>
            <p:cNvSpPr>
              <a:spLocks noChangeShapeType="1"/>
            </p:cNvSpPr>
            <p:nvPr/>
          </p:nvSpPr>
          <p:spPr bwMode="auto">
            <a:xfrm>
              <a:off x="1244" y="1067"/>
              <a:ext cx="0" cy="51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178" name="Text Box 10"/>
            <p:cNvSpPr txBox="1">
              <a:spLocks noChangeArrowheads="1"/>
            </p:cNvSpPr>
            <p:nvPr/>
          </p:nvSpPr>
          <p:spPr bwMode="auto">
            <a:xfrm>
              <a:off x="1244" y="1173"/>
              <a:ext cx="4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tx2"/>
                  </a:solidFill>
                  <a:latin typeface="Symbol" charset="0"/>
                </a:rPr>
                <a:t>D</a:t>
              </a:r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G?</a:t>
              </a:r>
              <a:endParaRPr lang="en-US" sz="2400">
                <a:solidFill>
                  <a:schemeClr val="accent1"/>
                </a:solidFill>
                <a:latin typeface="Times New Roman" charset="0"/>
              </a:endParaRPr>
            </a:p>
          </p:txBody>
        </p:sp>
        <p:sp>
          <p:nvSpPr>
            <p:cNvPr id="1287179" name="Line 11"/>
            <p:cNvSpPr>
              <a:spLocks noChangeShapeType="1"/>
            </p:cNvSpPr>
            <p:nvPr/>
          </p:nvSpPr>
          <p:spPr bwMode="auto">
            <a:xfrm flipV="1">
              <a:off x="952" y="489"/>
              <a:ext cx="292" cy="37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7180" name="Text Box 12"/>
            <p:cNvSpPr txBox="1">
              <a:spLocks noChangeArrowheads="1"/>
            </p:cNvSpPr>
            <p:nvPr/>
          </p:nvSpPr>
          <p:spPr bwMode="auto">
            <a:xfrm>
              <a:off x="952" y="45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?</a:t>
              </a:r>
            </a:p>
          </p:txBody>
        </p:sp>
      </p:grpSp>
      <p:sp>
        <p:nvSpPr>
          <p:cNvPr id="1287181" name="Text Box 13"/>
          <p:cNvSpPr txBox="1">
            <a:spLocks noChangeArrowheads="1"/>
          </p:cNvSpPr>
          <p:nvPr/>
        </p:nvSpPr>
        <p:spPr bwMode="auto">
          <a:xfrm>
            <a:off x="4572000" y="7620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(2) Estimate potential of mean force along pathway?  (but, what</a:t>
            </a:r>
            <a:r>
              <a:rPr lang="ja-JP" altLang="en-US" sz="1800" b="0">
                <a:solidFill>
                  <a:schemeClr val="tx2"/>
                </a:solidFill>
                <a:latin typeface="Arial"/>
              </a:rPr>
              <a:t>’</a:t>
            </a:r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s the pathway?)</a:t>
            </a:r>
            <a:endParaRPr lang="en-US" sz="160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287182" name="Freeform 14"/>
          <p:cNvSpPr>
            <a:spLocks/>
          </p:cNvSpPr>
          <p:nvPr/>
        </p:nvSpPr>
        <p:spPr bwMode="auto">
          <a:xfrm>
            <a:off x="2273300" y="304800"/>
            <a:ext cx="381000" cy="685800"/>
          </a:xfrm>
          <a:custGeom>
            <a:avLst/>
            <a:gdLst>
              <a:gd name="T0" fmla="*/ 459 w 556"/>
              <a:gd name="T1" fmla="*/ 204 h 894"/>
              <a:gd name="T2" fmla="*/ 399 w 556"/>
              <a:gd name="T3" fmla="*/ 84 h 894"/>
              <a:gd name="T4" fmla="*/ 372 w 556"/>
              <a:gd name="T5" fmla="*/ 54 h 894"/>
              <a:gd name="T6" fmla="*/ 282 w 556"/>
              <a:gd name="T7" fmla="*/ 0 h 894"/>
              <a:gd name="T8" fmla="*/ 159 w 556"/>
              <a:gd name="T9" fmla="*/ 39 h 894"/>
              <a:gd name="T10" fmla="*/ 87 w 556"/>
              <a:gd name="T11" fmla="*/ 84 h 894"/>
              <a:gd name="T12" fmla="*/ 48 w 556"/>
              <a:gd name="T13" fmla="*/ 147 h 894"/>
              <a:gd name="T14" fmla="*/ 9 w 556"/>
              <a:gd name="T15" fmla="*/ 216 h 894"/>
              <a:gd name="T16" fmla="*/ 0 w 556"/>
              <a:gd name="T17" fmla="*/ 345 h 894"/>
              <a:gd name="T18" fmla="*/ 3 w 556"/>
              <a:gd name="T19" fmla="*/ 618 h 894"/>
              <a:gd name="T20" fmla="*/ 9 w 556"/>
              <a:gd name="T21" fmla="*/ 720 h 894"/>
              <a:gd name="T22" fmla="*/ 219 w 556"/>
              <a:gd name="T23" fmla="*/ 855 h 894"/>
              <a:gd name="T24" fmla="*/ 423 w 556"/>
              <a:gd name="T25" fmla="*/ 885 h 894"/>
              <a:gd name="T26" fmla="*/ 492 w 556"/>
              <a:gd name="T27" fmla="*/ 882 h 894"/>
              <a:gd name="T28" fmla="*/ 498 w 556"/>
              <a:gd name="T29" fmla="*/ 840 h 894"/>
              <a:gd name="T30" fmla="*/ 534 w 556"/>
              <a:gd name="T31" fmla="*/ 786 h 894"/>
              <a:gd name="T32" fmla="*/ 549 w 556"/>
              <a:gd name="T33" fmla="*/ 735 h 894"/>
              <a:gd name="T34" fmla="*/ 555 w 556"/>
              <a:gd name="T35" fmla="*/ 705 h 894"/>
              <a:gd name="T36" fmla="*/ 510 w 556"/>
              <a:gd name="T37" fmla="*/ 636 h 894"/>
              <a:gd name="T38" fmla="*/ 234 w 556"/>
              <a:gd name="T39" fmla="*/ 585 h 894"/>
              <a:gd name="T40" fmla="*/ 177 w 556"/>
              <a:gd name="T41" fmla="*/ 531 h 894"/>
              <a:gd name="T42" fmla="*/ 186 w 556"/>
              <a:gd name="T43" fmla="*/ 414 h 894"/>
              <a:gd name="T44" fmla="*/ 243 w 556"/>
              <a:gd name="T45" fmla="*/ 375 h 894"/>
              <a:gd name="T46" fmla="*/ 273 w 556"/>
              <a:gd name="T47" fmla="*/ 369 h 894"/>
              <a:gd name="T48" fmla="*/ 420 w 556"/>
              <a:gd name="T49" fmla="*/ 363 h 894"/>
              <a:gd name="T50" fmla="*/ 453 w 556"/>
              <a:gd name="T51" fmla="*/ 342 h 894"/>
              <a:gd name="T52" fmla="*/ 489 w 556"/>
              <a:gd name="T53" fmla="*/ 321 h 894"/>
              <a:gd name="T54" fmla="*/ 483 w 556"/>
              <a:gd name="T55" fmla="*/ 270 h 894"/>
              <a:gd name="T56" fmla="*/ 477 w 556"/>
              <a:gd name="T57" fmla="*/ 219 h 894"/>
              <a:gd name="T58" fmla="*/ 471 w 556"/>
              <a:gd name="T59" fmla="*/ 210 h 894"/>
              <a:gd name="T60" fmla="*/ 456 w 556"/>
              <a:gd name="T61" fmla="*/ 213 h 894"/>
              <a:gd name="T62" fmla="*/ 459 w 556"/>
              <a:gd name="T63" fmla="*/ 204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56" h="894">
                <a:moveTo>
                  <a:pt x="459" y="204"/>
                </a:moveTo>
                <a:cubicBezTo>
                  <a:pt x="431" y="166"/>
                  <a:pt x="411" y="130"/>
                  <a:pt x="399" y="84"/>
                </a:cubicBezTo>
                <a:cubicBezTo>
                  <a:pt x="396" y="71"/>
                  <a:pt x="382" y="64"/>
                  <a:pt x="372" y="54"/>
                </a:cubicBezTo>
                <a:cubicBezTo>
                  <a:pt x="348" y="30"/>
                  <a:pt x="315" y="8"/>
                  <a:pt x="282" y="0"/>
                </a:cubicBezTo>
                <a:cubicBezTo>
                  <a:pt x="239" y="9"/>
                  <a:pt x="200" y="29"/>
                  <a:pt x="159" y="39"/>
                </a:cubicBezTo>
                <a:cubicBezTo>
                  <a:pt x="136" y="55"/>
                  <a:pt x="110" y="67"/>
                  <a:pt x="87" y="84"/>
                </a:cubicBezTo>
                <a:cubicBezTo>
                  <a:pt x="62" y="103"/>
                  <a:pt x="65" y="125"/>
                  <a:pt x="48" y="147"/>
                </a:cubicBezTo>
                <a:cubicBezTo>
                  <a:pt x="32" y="168"/>
                  <a:pt x="21" y="192"/>
                  <a:pt x="9" y="216"/>
                </a:cubicBezTo>
                <a:cubicBezTo>
                  <a:pt x="2" y="259"/>
                  <a:pt x="2" y="302"/>
                  <a:pt x="0" y="345"/>
                </a:cubicBezTo>
                <a:cubicBezTo>
                  <a:pt x="1" y="436"/>
                  <a:pt x="1" y="527"/>
                  <a:pt x="3" y="618"/>
                </a:cubicBezTo>
                <a:cubicBezTo>
                  <a:pt x="3" y="632"/>
                  <a:pt x="7" y="700"/>
                  <a:pt x="9" y="720"/>
                </a:cubicBezTo>
                <a:cubicBezTo>
                  <a:pt x="21" y="843"/>
                  <a:pt x="121" y="839"/>
                  <a:pt x="219" y="855"/>
                </a:cubicBezTo>
                <a:cubicBezTo>
                  <a:pt x="277" y="884"/>
                  <a:pt x="361" y="881"/>
                  <a:pt x="423" y="885"/>
                </a:cubicBezTo>
                <a:cubicBezTo>
                  <a:pt x="446" y="884"/>
                  <a:pt x="472" y="894"/>
                  <a:pt x="492" y="882"/>
                </a:cubicBezTo>
                <a:cubicBezTo>
                  <a:pt x="504" y="875"/>
                  <a:pt x="490" y="852"/>
                  <a:pt x="498" y="840"/>
                </a:cubicBezTo>
                <a:cubicBezTo>
                  <a:pt x="510" y="822"/>
                  <a:pt x="523" y="805"/>
                  <a:pt x="534" y="786"/>
                </a:cubicBezTo>
                <a:cubicBezTo>
                  <a:pt x="543" y="770"/>
                  <a:pt x="545" y="752"/>
                  <a:pt x="549" y="735"/>
                </a:cubicBezTo>
                <a:cubicBezTo>
                  <a:pt x="551" y="725"/>
                  <a:pt x="555" y="705"/>
                  <a:pt x="555" y="705"/>
                </a:cubicBezTo>
                <a:cubicBezTo>
                  <a:pt x="551" y="662"/>
                  <a:pt x="556" y="643"/>
                  <a:pt x="510" y="636"/>
                </a:cubicBezTo>
                <a:cubicBezTo>
                  <a:pt x="421" y="601"/>
                  <a:pt x="328" y="598"/>
                  <a:pt x="234" y="585"/>
                </a:cubicBezTo>
                <a:cubicBezTo>
                  <a:pt x="195" y="566"/>
                  <a:pt x="201" y="563"/>
                  <a:pt x="177" y="531"/>
                </a:cubicBezTo>
                <a:cubicBezTo>
                  <a:pt x="172" y="494"/>
                  <a:pt x="160" y="446"/>
                  <a:pt x="186" y="414"/>
                </a:cubicBezTo>
                <a:cubicBezTo>
                  <a:pt x="199" y="399"/>
                  <a:pt x="223" y="380"/>
                  <a:pt x="243" y="375"/>
                </a:cubicBezTo>
                <a:cubicBezTo>
                  <a:pt x="253" y="373"/>
                  <a:pt x="273" y="369"/>
                  <a:pt x="273" y="369"/>
                </a:cubicBezTo>
                <a:cubicBezTo>
                  <a:pt x="311" y="382"/>
                  <a:pt x="380" y="365"/>
                  <a:pt x="420" y="363"/>
                </a:cubicBezTo>
                <a:cubicBezTo>
                  <a:pt x="432" y="357"/>
                  <a:pt x="442" y="348"/>
                  <a:pt x="453" y="342"/>
                </a:cubicBezTo>
                <a:cubicBezTo>
                  <a:pt x="470" y="334"/>
                  <a:pt x="476" y="334"/>
                  <a:pt x="489" y="321"/>
                </a:cubicBezTo>
                <a:cubicBezTo>
                  <a:pt x="495" y="304"/>
                  <a:pt x="503" y="277"/>
                  <a:pt x="483" y="270"/>
                </a:cubicBezTo>
                <a:cubicBezTo>
                  <a:pt x="469" y="251"/>
                  <a:pt x="471" y="241"/>
                  <a:pt x="477" y="219"/>
                </a:cubicBezTo>
                <a:cubicBezTo>
                  <a:pt x="475" y="216"/>
                  <a:pt x="474" y="211"/>
                  <a:pt x="471" y="210"/>
                </a:cubicBezTo>
                <a:cubicBezTo>
                  <a:pt x="466" y="209"/>
                  <a:pt x="460" y="216"/>
                  <a:pt x="456" y="213"/>
                </a:cubicBezTo>
                <a:cubicBezTo>
                  <a:pt x="453" y="211"/>
                  <a:pt x="459" y="201"/>
                  <a:pt x="459" y="204"/>
                </a:cubicBezTo>
                <a:close/>
              </a:path>
            </a:pathLst>
          </a:custGeom>
          <a:solidFill>
            <a:srgbClr val="FF261B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7183" name="AutoShape 15"/>
          <p:cNvSpPr>
            <a:spLocks noChangeArrowheads="1"/>
          </p:cNvSpPr>
          <p:nvPr/>
        </p:nvSpPr>
        <p:spPr bwMode="auto">
          <a:xfrm>
            <a:off x="2501900" y="598488"/>
            <a:ext cx="203200" cy="152400"/>
          </a:xfrm>
          <a:prstGeom prst="star5">
            <a:avLst/>
          </a:prstGeom>
          <a:solidFill>
            <a:srgbClr val="FAFD00"/>
          </a:solidFill>
          <a:ln w="12700">
            <a:solidFill>
              <a:srgbClr val="FF261B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7184" name="Freeform 16"/>
          <p:cNvSpPr>
            <a:spLocks/>
          </p:cNvSpPr>
          <p:nvPr/>
        </p:nvSpPr>
        <p:spPr bwMode="auto">
          <a:xfrm>
            <a:off x="2241550" y="1371600"/>
            <a:ext cx="381000" cy="685800"/>
          </a:xfrm>
          <a:custGeom>
            <a:avLst/>
            <a:gdLst>
              <a:gd name="T0" fmla="*/ 459 w 556"/>
              <a:gd name="T1" fmla="*/ 204 h 894"/>
              <a:gd name="T2" fmla="*/ 399 w 556"/>
              <a:gd name="T3" fmla="*/ 84 h 894"/>
              <a:gd name="T4" fmla="*/ 372 w 556"/>
              <a:gd name="T5" fmla="*/ 54 h 894"/>
              <a:gd name="T6" fmla="*/ 282 w 556"/>
              <a:gd name="T7" fmla="*/ 0 h 894"/>
              <a:gd name="T8" fmla="*/ 159 w 556"/>
              <a:gd name="T9" fmla="*/ 39 h 894"/>
              <a:gd name="T10" fmla="*/ 87 w 556"/>
              <a:gd name="T11" fmla="*/ 84 h 894"/>
              <a:gd name="T12" fmla="*/ 48 w 556"/>
              <a:gd name="T13" fmla="*/ 147 h 894"/>
              <a:gd name="T14" fmla="*/ 9 w 556"/>
              <a:gd name="T15" fmla="*/ 216 h 894"/>
              <a:gd name="T16" fmla="*/ 0 w 556"/>
              <a:gd name="T17" fmla="*/ 345 h 894"/>
              <a:gd name="T18" fmla="*/ 3 w 556"/>
              <a:gd name="T19" fmla="*/ 618 h 894"/>
              <a:gd name="T20" fmla="*/ 9 w 556"/>
              <a:gd name="T21" fmla="*/ 720 h 894"/>
              <a:gd name="T22" fmla="*/ 219 w 556"/>
              <a:gd name="T23" fmla="*/ 855 h 894"/>
              <a:gd name="T24" fmla="*/ 423 w 556"/>
              <a:gd name="T25" fmla="*/ 885 h 894"/>
              <a:gd name="T26" fmla="*/ 492 w 556"/>
              <a:gd name="T27" fmla="*/ 882 h 894"/>
              <a:gd name="T28" fmla="*/ 498 w 556"/>
              <a:gd name="T29" fmla="*/ 840 h 894"/>
              <a:gd name="T30" fmla="*/ 534 w 556"/>
              <a:gd name="T31" fmla="*/ 786 h 894"/>
              <a:gd name="T32" fmla="*/ 549 w 556"/>
              <a:gd name="T33" fmla="*/ 735 h 894"/>
              <a:gd name="T34" fmla="*/ 555 w 556"/>
              <a:gd name="T35" fmla="*/ 705 h 894"/>
              <a:gd name="T36" fmla="*/ 510 w 556"/>
              <a:gd name="T37" fmla="*/ 636 h 894"/>
              <a:gd name="T38" fmla="*/ 234 w 556"/>
              <a:gd name="T39" fmla="*/ 585 h 894"/>
              <a:gd name="T40" fmla="*/ 177 w 556"/>
              <a:gd name="T41" fmla="*/ 531 h 894"/>
              <a:gd name="T42" fmla="*/ 186 w 556"/>
              <a:gd name="T43" fmla="*/ 414 h 894"/>
              <a:gd name="T44" fmla="*/ 243 w 556"/>
              <a:gd name="T45" fmla="*/ 375 h 894"/>
              <a:gd name="T46" fmla="*/ 273 w 556"/>
              <a:gd name="T47" fmla="*/ 369 h 894"/>
              <a:gd name="T48" fmla="*/ 420 w 556"/>
              <a:gd name="T49" fmla="*/ 363 h 894"/>
              <a:gd name="T50" fmla="*/ 453 w 556"/>
              <a:gd name="T51" fmla="*/ 342 h 894"/>
              <a:gd name="T52" fmla="*/ 489 w 556"/>
              <a:gd name="T53" fmla="*/ 321 h 894"/>
              <a:gd name="T54" fmla="*/ 483 w 556"/>
              <a:gd name="T55" fmla="*/ 270 h 894"/>
              <a:gd name="T56" fmla="*/ 477 w 556"/>
              <a:gd name="T57" fmla="*/ 219 h 894"/>
              <a:gd name="T58" fmla="*/ 471 w 556"/>
              <a:gd name="T59" fmla="*/ 210 h 894"/>
              <a:gd name="T60" fmla="*/ 456 w 556"/>
              <a:gd name="T61" fmla="*/ 213 h 894"/>
              <a:gd name="T62" fmla="*/ 459 w 556"/>
              <a:gd name="T63" fmla="*/ 204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56" h="894">
                <a:moveTo>
                  <a:pt x="459" y="204"/>
                </a:moveTo>
                <a:cubicBezTo>
                  <a:pt x="431" y="166"/>
                  <a:pt x="411" y="130"/>
                  <a:pt x="399" y="84"/>
                </a:cubicBezTo>
                <a:cubicBezTo>
                  <a:pt x="396" y="71"/>
                  <a:pt x="382" y="64"/>
                  <a:pt x="372" y="54"/>
                </a:cubicBezTo>
                <a:cubicBezTo>
                  <a:pt x="348" y="30"/>
                  <a:pt x="315" y="8"/>
                  <a:pt x="282" y="0"/>
                </a:cubicBezTo>
                <a:cubicBezTo>
                  <a:pt x="239" y="9"/>
                  <a:pt x="200" y="29"/>
                  <a:pt x="159" y="39"/>
                </a:cubicBezTo>
                <a:cubicBezTo>
                  <a:pt x="136" y="55"/>
                  <a:pt x="110" y="67"/>
                  <a:pt x="87" y="84"/>
                </a:cubicBezTo>
                <a:cubicBezTo>
                  <a:pt x="62" y="103"/>
                  <a:pt x="65" y="125"/>
                  <a:pt x="48" y="147"/>
                </a:cubicBezTo>
                <a:cubicBezTo>
                  <a:pt x="32" y="168"/>
                  <a:pt x="21" y="192"/>
                  <a:pt x="9" y="216"/>
                </a:cubicBezTo>
                <a:cubicBezTo>
                  <a:pt x="2" y="259"/>
                  <a:pt x="2" y="302"/>
                  <a:pt x="0" y="345"/>
                </a:cubicBezTo>
                <a:cubicBezTo>
                  <a:pt x="1" y="436"/>
                  <a:pt x="1" y="527"/>
                  <a:pt x="3" y="618"/>
                </a:cubicBezTo>
                <a:cubicBezTo>
                  <a:pt x="3" y="632"/>
                  <a:pt x="7" y="700"/>
                  <a:pt x="9" y="720"/>
                </a:cubicBezTo>
                <a:cubicBezTo>
                  <a:pt x="21" y="843"/>
                  <a:pt x="121" y="839"/>
                  <a:pt x="219" y="855"/>
                </a:cubicBezTo>
                <a:cubicBezTo>
                  <a:pt x="277" y="884"/>
                  <a:pt x="361" y="881"/>
                  <a:pt x="423" y="885"/>
                </a:cubicBezTo>
                <a:cubicBezTo>
                  <a:pt x="446" y="884"/>
                  <a:pt x="472" y="894"/>
                  <a:pt x="492" y="882"/>
                </a:cubicBezTo>
                <a:cubicBezTo>
                  <a:pt x="504" y="875"/>
                  <a:pt x="490" y="852"/>
                  <a:pt x="498" y="840"/>
                </a:cubicBezTo>
                <a:cubicBezTo>
                  <a:pt x="510" y="822"/>
                  <a:pt x="523" y="805"/>
                  <a:pt x="534" y="786"/>
                </a:cubicBezTo>
                <a:cubicBezTo>
                  <a:pt x="543" y="770"/>
                  <a:pt x="545" y="752"/>
                  <a:pt x="549" y="735"/>
                </a:cubicBezTo>
                <a:cubicBezTo>
                  <a:pt x="551" y="725"/>
                  <a:pt x="555" y="705"/>
                  <a:pt x="555" y="705"/>
                </a:cubicBezTo>
                <a:cubicBezTo>
                  <a:pt x="551" y="662"/>
                  <a:pt x="556" y="643"/>
                  <a:pt x="510" y="636"/>
                </a:cubicBezTo>
                <a:cubicBezTo>
                  <a:pt x="421" y="601"/>
                  <a:pt x="328" y="598"/>
                  <a:pt x="234" y="585"/>
                </a:cubicBezTo>
                <a:cubicBezTo>
                  <a:pt x="195" y="566"/>
                  <a:pt x="201" y="563"/>
                  <a:pt x="177" y="531"/>
                </a:cubicBezTo>
                <a:cubicBezTo>
                  <a:pt x="172" y="494"/>
                  <a:pt x="160" y="446"/>
                  <a:pt x="186" y="414"/>
                </a:cubicBezTo>
                <a:cubicBezTo>
                  <a:pt x="199" y="399"/>
                  <a:pt x="223" y="380"/>
                  <a:pt x="243" y="375"/>
                </a:cubicBezTo>
                <a:cubicBezTo>
                  <a:pt x="253" y="373"/>
                  <a:pt x="273" y="369"/>
                  <a:pt x="273" y="369"/>
                </a:cubicBezTo>
                <a:cubicBezTo>
                  <a:pt x="311" y="382"/>
                  <a:pt x="380" y="365"/>
                  <a:pt x="420" y="363"/>
                </a:cubicBezTo>
                <a:cubicBezTo>
                  <a:pt x="432" y="357"/>
                  <a:pt x="442" y="348"/>
                  <a:pt x="453" y="342"/>
                </a:cubicBezTo>
                <a:cubicBezTo>
                  <a:pt x="470" y="334"/>
                  <a:pt x="476" y="334"/>
                  <a:pt x="489" y="321"/>
                </a:cubicBezTo>
                <a:cubicBezTo>
                  <a:pt x="495" y="304"/>
                  <a:pt x="503" y="277"/>
                  <a:pt x="483" y="270"/>
                </a:cubicBezTo>
                <a:cubicBezTo>
                  <a:pt x="469" y="251"/>
                  <a:pt x="471" y="241"/>
                  <a:pt x="477" y="219"/>
                </a:cubicBezTo>
                <a:cubicBezTo>
                  <a:pt x="475" y="216"/>
                  <a:pt x="474" y="211"/>
                  <a:pt x="471" y="210"/>
                </a:cubicBezTo>
                <a:cubicBezTo>
                  <a:pt x="466" y="209"/>
                  <a:pt x="460" y="216"/>
                  <a:pt x="456" y="213"/>
                </a:cubicBezTo>
                <a:cubicBezTo>
                  <a:pt x="453" y="211"/>
                  <a:pt x="459" y="201"/>
                  <a:pt x="459" y="204"/>
                </a:cubicBezTo>
                <a:close/>
              </a:path>
            </a:pathLst>
          </a:custGeom>
          <a:solidFill>
            <a:srgbClr val="FF261B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7185" name="AutoShape 17"/>
          <p:cNvSpPr>
            <a:spLocks noChangeArrowheads="1"/>
          </p:cNvSpPr>
          <p:nvPr/>
        </p:nvSpPr>
        <p:spPr bwMode="auto">
          <a:xfrm>
            <a:off x="2470150" y="1654175"/>
            <a:ext cx="203200" cy="152400"/>
          </a:xfrm>
          <a:prstGeom prst="star5">
            <a:avLst/>
          </a:prstGeom>
          <a:solidFill>
            <a:schemeClr val="tx2"/>
          </a:solidFill>
          <a:ln w="12700">
            <a:solidFill>
              <a:srgbClr val="FF261B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7186" name="AutoShape 18"/>
          <p:cNvSpPr>
            <a:spLocks noChangeArrowheads="1"/>
          </p:cNvSpPr>
          <p:nvPr/>
        </p:nvSpPr>
        <p:spPr bwMode="auto">
          <a:xfrm>
            <a:off x="939800" y="609600"/>
            <a:ext cx="203200" cy="152400"/>
          </a:xfrm>
          <a:prstGeom prst="star5">
            <a:avLst/>
          </a:prstGeom>
          <a:solidFill>
            <a:srgbClr val="FAFD00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7187" name="AutoShape 19"/>
          <p:cNvSpPr>
            <a:spLocks noChangeArrowheads="1"/>
          </p:cNvSpPr>
          <p:nvPr/>
        </p:nvSpPr>
        <p:spPr bwMode="auto">
          <a:xfrm>
            <a:off x="908050" y="1676400"/>
            <a:ext cx="203200" cy="152400"/>
          </a:xfrm>
          <a:prstGeom prst="star5">
            <a:avLst/>
          </a:prstGeom>
          <a:solidFill>
            <a:schemeClr val="tx2"/>
          </a:solidFill>
          <a:ln w="12700">
            <a:solidFill>
              <a:srgbClr val="FF261B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7188" name="Line 20"/>
          <p:cNvSpPr>
            <a:spLocks noChangeShapeType="1"/>
          </p:cNvSpPr>
          <p:nvPr/>
        </p:nvSpPr>
        <p:spPr bwMode="auto">
          <a:xfrm>
            <a:off x="1316038" y="1752600"/>
            <a:ext cx="7429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7189" name="Line 21"/>
          <p:cNvSpPr>
            <a:spLocks noChangeShapeType="1"/>
          </p:cNvSpPr>
          <p:nvPr/>
        </p:nvSpPr>
        <p:spPr bwMode="auto">
          <a:xfrm>
            <a:off x="1371600" y="685800"/>
            <a:ext cx="7429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7190" name="Line 22"/>
          <p:cNvSpPr>
            <a:spLocks noChangeShapeType="1"/>
          </p:cNvSpPr>
          <p:nvPr/>
        </p:nvSpPr>
        <p:spPr bwMode="auto">
          <a:xfrm rot="-5400000">
            <a:off x="762000" y="1219200"/>
            <a:ext cx="609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7191" name="Line 23"/>
          <p:cNvSpPr>
            <a:spLocks noChangeShapeType="1"/>
          </p:cNvSpPr>
          <p:nvPr/>
        </p:nvSpPr>
        <p:spPr bwMode="auto">
          <a:xfrm rot="-5400000">
            <a:off x="2413000" y="1219200"/>
            <a:ext cx="609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7192" name="Text Box 24"/>
          <p:cNvSpPr txBox="1">
            <a:spLocks noChangeArrowheads="1"/>
          </p:cNvSpPr>
          <p:nvPr/>
        </p:nvSpPr>
        <p:spPr bwMode="auto">
          <a:xfrm>
            <a:off x="304800" y="100488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b="0">
                <a:solidFill>
                  <a:schemeClr val="tx2"/>
                </a:solidFill>
                <a:latin typeface="Symbol" charset="0"/>
              </a:rPr>
              <a:t>D</a:t>
            </a:r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G</a:t>
            </a:r>
            <a:r>
              <a:rPr lang="en-US" sz="1800" b="0" baseline="-25000">
                <a:solidFill>
                  <a:schemeClr val="tx2"/>
                </a:solidFill>
                <a:latin typeface="Times New Roman" charset="0"/>
              </a:rPr>
              <a:t>free</a:t>
            </a:r>
            <a:endParaRPr lang="en-US" sz="1800" b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287193" name="Text Box 25"/>
          <p:cNvSpPr txBox="1">
            <a:spLocks noChangeArrowheads="1"/>
          </p:cNvSpPr>
          <p:nvPr/>
        </p:nvSpPr>
        <p:spPr bwMode="auto">
          <a:xfrm>
            <a:off x="2819400" y="100488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b="0">
                <a:solidFill>
                  <a:schemeClr val="tx2"/>
                </a:solidFill>
                <a:latin typeface="Symbol" charset="0"/>
              </a:rPr>
              <a:t>D</a:t>
            </a:r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G</a:t>
            </a:r>
            <a:r>
              <a:rPr lang="en-US" sz="1800" b="0" baseline="-25000">
                <a:solidFill>
                  <a:schemeClr val="tx2"/>
                </a:solidFill>
                <a:latin typeface="Times New Roman" charset="0"/>
              </a:rPr>
              <a:t>bound</a:t>
            </a:r>
            <a:endParaRPr lang="en-US" sz="1800" b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287194" name="Text Box 26"/>
          <p:cNvSpPr txBox="1">
            <a:spLocks noChangeArrowheads="1"/>
          </p:cNvSpPr>
          <p:nvPr/>
        </p:nvSpPr>
        <p:spPr bwMode="auto">
          <a:xfrm>
            <a:off x="0" y="2057400"/>
            <a:ext cx="4191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 (1) Use free energy perturbation methods to estimate relative free energies</a:t>
            </a:r>
          </a:p>
          <a:p>
            <a:pPr algn="ctr" eaLnBrk="0" hangingPunct="0"/>
            <a:r>
              <a:rPr lang="en-US" sz="1600" b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sz="1800" b="0">
                <a:solidFill>
                  <a:schemeClr val="tx2"/>
                </a:solidFill>
                <a:latin typeface="Symbol" charset="0"/>
              </a:rPr>
              <a:t>DD</a:t>
            </a:r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G =</a:t>
            </a:r>
            <a:r>
              <a:rPr lang="en-US" sz="1800" b="0">
                <a:solidFill>
                  <a:schemeClr val="tx2"/>
                </a:solidFill>
                <a:latin typeface="Symbol" charset="0"/>
              </a:rPr>
              <a:t>D</a:t>
            </a:r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G</a:t>
            </a:r>
            <a:r>
              <a:rPr lang="en-US" sz="1800" b="0" baseline="-25000">
                <a:solidFill>
                  <a:schemeClr val="tx2"/>
                </a:solidFill>
                <a:latin typeface="Times New Roman" charset="0"/>
              </a:rPr>
              <a:t>free</a:t>
            </a:r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 - </a:t>
            </a:r>
            <a:r>
              <a:rPr lang="en-US" sz="1800" b="0">
                <a:solidFill>
                  <a:schemeClr val="tx2"/>
                </a:solidFill>
                <a:latin typeface="Symbol" charset="0"/>
              </a:rPr>
              <a:t>D</a:t>
            </a:r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G</a:t>
            </a:r>
            <a:r>
              <a:rPr lang="en-US" sz="1800" b="0" baseline="-25000">
                <a:solidFill>
                  <a:schemeClr val="tx2"/>
                </a:solidFill>
                <a:latin typeface="Times New Roman" charset="0"/>
              </a:rPr>
              <a:t>bound</a:t>
            </a:r>
            <a:endParaRPr lang="en-US" sz="180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287195" name="Rectangle 27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5791200" cy="457200"/>
          </a:xfrm>
        </p:spPr>
        <p:txBody>
          <a:bodyPr/>
          <a:lstStyle/>
          <a:p>
            <a:r>
              <a:rPr lang="en-US" sz="2400">
                <a:solidFill>
                  <a:srgbClr val="FF261B"/>
                </a:solidFill>
              </a:rPr>
              <a:t>how to estimate free energies?</a:t>
            </a:r>
          </a:p>
        </p:txBody>
      </p:sp>
      <p:sp>
        <p:nvSpPr>
          <p:cNvPr id="1287196" name="Rectangle 28"/>
          <p:cNvSpPr>
            <a:spLocks noChangeArrowheads="1"/>
          </p:cNvSpPr>
          <p:nvPr/>
        </p:nvSpPr>
        <p:spPr bwMode="auto">
          <a:xfrm>
            <a:off x="3352800" y="152400"/>
            <a:ext cx="419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47333"/>
      </p:ext>
    </p:extLst>
  </p:cSld>
  <p:clrMapOvr>
    <a:masterClrMapping/>
  </p:clrMapOvr>
  <p:transition xmlns:p14="http://schemas.microsoft.com/office/powerpoint/2010/main"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Text Box 2"/>
          <p:cNvSpPr txBox="1">
            <a:spLocks noChangeArrowheads="1"/>
          </p:cNvSpPr>
          <p:nvPr/>
        </p:nvSpPr>
        <p:spPr bwMode="auto">
          <a:xfrm>
            <a:off x="0" y="24384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</a:rPr>
              <a:t>  G</a:t>
            </a:r>
            <a:r>
              <a:rPr lang="en-US" sz="2400" baseline="-25000">
                <a:solidFill>
                  <a:schemeClr val="bg2"/>
                </a:solidFill>
              </a:rPr>
              <a:t>polyA-polyT</a:t>
            </a:r>
            <a:r>
              <a:rPr lang="en-US" sz="2400">
                <a:solidFill>
                  <a:schemeClr val="bg2"/>
                </a:solidFill>
              </a:rPr>
              <a:t> - G</a:t>
            </a:r>
            <a:r>
              <a:rPr lang="en-US" sz="2400" baseline="-25000">
                <a:solidFill>
                  <a:schemeClr val="bg2"/>
                </a:solidFill>
              </a:rPr>
              <a:t>polyA</a:t>
            </a:r>
            <a:r>
              <a:rPr lang="en-US" sz="2400">
                <a:solidFill>
                  <a:schemeClr val="bg2"/>
                </a:solidFill>
              </a:rPr>
              <a:t> - G</a:t>
            </a:r>
            <a:r>
              <a:rPr lang="en-US" sz="2400" baseline="-25000">
                <a:solidFill>
                  <a:schemeClr val="bg2"/>
                </a:solidFill>
              </a:rPr>
              <a:t>polyT</a:t>
            </a:r>
            <a:r>
              <a:rPr lang="en-US" sz="2400">
                <a:solidFill>
                  <a:schemeClr val="bg2"/>
                </a:solidFill>
              </a:rPr>
              <a:t>  = -33.7 + 4.8 + 27.8 =   -1.1 kcal/mol</a:t>
            </a:r>
          </a:p>
        </p:txBody>
      </p:sp>
      <p:sp>
        <p:nvSpPr>
          <p:cNvPr id="777219" name="Text Box 3"/>
          <p:cNvSpPr txBox="1">
            <a:spLocks noChangeArrowheads="1"/>
          </p:cNvSpPr>
          <p:nvPr/>
        </p:nvSpPr>
        <p:spPr bwMode="auto">
          <a:xfrm>
            <a:off x="152400" y="2970213"/>
            <a:ext cx="8275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2"/>
                </a:solidFill>
              </a:rPr>
              <a:t>G</a:t>
            </a:r>
            <a:r>
              <a:rPr lang="en-US" sz="2400" baseline="-25000">
                <a:solidFill>
                  <a:schemeClr val="bg2"/>
                </a:solidFill>
              </a:rPr>
              <a:t>polyG-polyC</a:t>
            </a:r>
            <a:r>
              <a:rPr lang="en-US" sz="2400">
                <a:solidFill>
                  <a:schemeClr val="bg2"/>
                </a:solidFill>
              </a:rPr>
              <a:t> - G</a:t>
            </a:r>
            <a:r>
              <a:rPr lang="en-US" sz="2400" baseline="-25000">
                <a:solidFill>
                  <a:schemeClr val="bg2"/>
                </a:solidFill>
              </a:rPr>
              <a:t>polyG</a:t>
            </a:r>
            <a:r>
              <a:rPr lang="en-US" sz="2400">
                <a:solidFill>
                  <a:schemeClr val="bg2"/>
                </a:solidFill>
              </a:rPr>
              <a:t> - G</a:t>
            </a:r>
            <a:r>
              <a:rPr lang="en-US" sz="2400" baseline="-25000">
                <a:solidFill>
                  <a:schemeClr val="bg2"/>
                </a:solidFill>
              </a:rPr>
              <a:t>polyC</a:t>
            </a:r>
            <a:r>
              <a:rPr lang="en-US" sz="2400">
                <a:solidFill>
                  <a:schemeClr val="bg2"/>
                </a:solidFill>
              </a:rPr>
              <a:t>  = -58.9 + 7.5 + 27.8 = -23.6 kcal/mol</a:t>
            </a:r>
          </a:p>
        </p:txBody>
      </p:sp>
      <p:sp>
        <p:nvSpPr>
          <p:cNvPr id="777220" name="Text Box 4"/>
          <p:cNvSpPr txBox="1">
            <a:spLocks noChangeArrowheads="1"/>
          </p:cNvSpPr>
          <p:nvPr/>
        </p:nvSpPr>
        <p:spPr bwMode="auto">
          <a:xfrm>
            <a:off x="5715000" y="1447800"/>
            <a:ext cx="3048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2"/>
                </a:solidFill>
              </a:rPr>
              <a:t>rotational and translational entropic components (at 300K)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777221" name="Text Box 5"/>
          <p:cNvSpPr txBox="1">
            <a:spLocks noChangeArrowheads="1"/>
          </p:cNvSpPr>
          <p:nvPr/>
        </p:nvSpPr>
        <p:spPr bwMode="auto">
          <a:xfrm>
            <a:off x="1143000" y="1524000"/>
            <a:ext cx="2530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chemeClr val="tx2"/>
                </a:solidFill>
                <a:latin typeface="Symbol" charset="0"/>
              </a:rPr>
              <a:t>D</a:t>
            </a:r>
            <a:r>
              <a:rPr lang="en-US">
                <a:solidFill>
                  <a:schemeClr val="tx2"/>
                </a:solidFill>
              </a:rPr>
              <a:t>G</a:t>
            </a:r>
            <a:r>
              <a:rPr lang="en-US" baseline="-25000">
                <a:solidFill>
                  <a:schemeClr val="tx2"/>
                </a:solidFill>
              </a:rPr>
              <a:t>solvation</a:t>
            </a:r>
            <a:r>
              <a:rPr lang="en-US">
                <a:solidFill>
                  <a:schemeClr val="tx2"/>
                </a:solidFill>
              </a:rPr>
              <a:t> + &lt;E</a:t>
            </a:r>
            <a:r>
              <a:rPr lang="en-US" baseline="-25000">
                <a:solidFill>
                  <a:schemeClr val="tx2"/>
                </a:solidFill>
              </a:rPr>
              <a:t>solute</a:t>
            </a:r>
            <a:r>
              <a:rPr lang="en-US">
                <a:solidFill>
                  <a:schemeClr val="tx2"/>
                </a:solidFill>
              </a:rPr>
              <a:t>&gt;</a:t>
            </a: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777222" name="Text Box 6"/>
          <p:cNvSpPr txBox="1">
            <a:spLocks noChangeArrowheads="1"/>
          </p:cNvSpPr>
          <p:nvPr/>
        </p:nvSpPr>
        <p:spPr bwMode="auto">
          <a:xfrm>
            <a:off x="3733800" y="990600"/>
            <a:ext cx="2044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2"/>
                </a:solidFill>
              </a:rPr>
              <a:t>solute (vibrational) entropic component</a:t>
            </a: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777223" name="Line 7"/>
          <p:cNvSpPr>
            <a:spLocks noChangeShapeType="1"/>
          </p:cNvSpPr>
          <p:nvPr/>
        </p:nvSpPr>
        <p:spPr bwMode="auto">
          <a:xfrm flipV="1">
            <a:off x="5791200" y="1981200"/>
            <a:ext cx="762000" cy="4508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224" name="Line 8"/>
          <p:cNvSpPr>
            <a:spLocks noChangeShapeType="1"/>
          </p:cNvSpPr>
          <p:nvPr/>
        </p:nvSpPr>
        <p:spPr bwMode="auto">
          <a:xfrm flipH="1" flipV="1">
            <a:off x="3124200" y="1905000"/>
            <a:ext cx="990600" cy="5254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225" name="Line 9"/>
          <p:cNvSpPr>
            <a:spLocks noChangeShapeType="1"/>
          </p:cNvSpPr>
          <p:nvPr/>
        </p:nvSpPr>
        <p:spPr bwMode="auto">
          <a:xfrm flipH="1" flipV="1">
            <a:off x="4724400" y="1524000"/>
            <a:ext cx="228600" cy="838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226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en-US" sz="1800" b="1">
                <a:solidFill>
                  <a:srgbClr val="0000FF"/>
                </a:solidFill>
                <a:latin typeface="Franklin Gothic Medium" charset="0"/>
              </a:rPr>
              <a:t>Can we use this crude (free) energetic analysis to estimate melting temperature (i.e. the free energy of duplex formation)?</a:t>
            </a:r>
          </a:p>
        </p:txBody>
      </p:sp>
      <p:sp>
        <p:nvSpPr>
          <p:cNvPr id="777227" name="Text Box 11"/>
          <p:cNvSpPr txBox="1">
            <a:spLocks noChangeArrowheads="1"/>
          </p:cNvSpPr>
          <p:nvPr/>
        </p:nvSpPr>
        <p:spPr bwMode="auto">
          <a:xfrm>
            <a:off x="1066800" y="3733800"/>
            <a:ext cx="701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buClr>
                <a:schemeClr val="tx1"/>
              </a:buClr>
              <a:buFontTx/>
              <a:buChar char="•"/>
            </a:pPr>
            <a:endParaRPr lang="en-US" sz="1800">
              <a:solidFill>
                <a:srgbClr val="FF261B"/>
              </a:solidFill>
              <a:latin typeface="Franklin Gothic Medium" charset="0"/>
            </a:endParaRPr>
          </a:p>
          <a:p>
            <a:pPr eaLnBrk="0" hangingPunct="0">
              <a:buClr>
                <a:schemeClr val="tx1"/>
              </a:buClr>
              <a:buFontTx/>
              <a:buChar char="•"/>
            </a:pPr>
            <a:r>
              <a:rPr lang="en-US" sz="1800">
                <a:solidFill>
                  <a:srgbClr val="FF261B"/>
                </a:solidFill>
                <a:latin typeface="Franklin Gothic Medium" charset="0"/>
              </a:rPr>
              <a:t>more </a:t>
            </a:r>
            <a:r>
              <a:rPr lang="ja-JP" altLang="en-US" sz="1800">
                <a:solidFill>
                  <a:srgbClr val="FF261B"/>
                </a:solidFill>
                <a:latin typeface="Arial"/>
              </a:rPr>
              <a:t>“</a:t>
            </a:r>
            <a:r>
              <a:rPr lang="en-US" sz="1800">
                <a:solidFill>
                  <a:srgbClr val="FF261B"/>
                </a:solidFill>
                <a:latin typeface="Franklin Gothic Medium" charset="0"/>
              </a:rPr>
              <a:t>realistic</a:t>
            </a:r>
            <a:r>
              <a:rPr lang="ja-JP" altLang="en-US" sz="1800">
                <a:solidFill>
                  <a:srgbClr val="FF261B"/>
                </a:solidFill>
                <a:latin typeface="Arial"/>
              </a:rPr>
              <a:t>”</a:t>
            </a:r>
            <a:r>
              <a:rPr lang="en-US" sz="1800">
                <a:solidFill>
                  <a:srgbClr val="FF261B"/>
                </a:solidFill>
                <a:latin typeface="Franklin Gothic Medium" charset="0"/>
              </a:rPr>
              <a:t> sampling of unfolded (single strand) states</a:t>
            </a:r>
          </a:p>
        </p:txBody>
      </p:sp>
      <p:sp>
        <p:nvSpPr>
          <p:cNvPr id="777228" name="Text Box 12"/>
          <p:cNvSpPr txBox="1">
            <a:spLocks noChangeArrowheads="1"/>
          </p:cNvSpPr>
          <p:nvPr/>
        </p:nvSpPr>
        <p:spPr bwMode="auto">
          <a:xfrm>
            <a:off x="0" y="45720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  G</a:t>
            </a:r>
            <a:r>
              <a:rPr lang="en-US" sz="2400" baseline="-25000"/>
              <a:t>polyA-polyT</a:t>
            </a:r>
            <a:r>
              <a:rPr lang="en-US" sz="2400"/>
              <a:t> - G</a:t>
            </a:r>
            <a:r>
              <a:rPr lang="en-US" sz="2400" baseline="-25000"/>
              <a:t>polyA</a:t>
            </a:r>
            <a:r>
              <a:rPr lang="en-US" sz="2400"/>
              <a:t> - G</a:t>
            </a:r>
            <a:r>
              <a:rPr lang="en-US" sz="2400" baseline="-25000"/>
              <a:t>polyT</a:t>
            </a:r>
            <a:r>
              <a:rPr lang="en-US" sz="2400"/>
              <a:t>  = -12.8 + 4.8 + 27.8 =  +19.8 kcal/mol</a:t>
            </a:r>
          </a:p>
        </p:txBody>
      </p:sp>
      <p:sp>
        <p:nvSpPr>
          <p:cNvPr id="777229" name="Text Box 13"/>
          <p:cNvSpPr txBox="1">
            <a:spLocks noChangeArrowheads="1"/>
          </p:cNvSpPr>
          <p:nvPr/>
        </p:nvSpPr>
        <p:spPr bwMode="auto">
          <a:xfrm>
            <a:off x="152400" y="5103813"/>
            <a:ext cx="827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G</a:t>
            </a:r>
            <a:r>
              <a:rPr lang="en-US" sz="2400" baseline="-25000"/>
              <a:t>polyG-polyC</a:t>
            </a:r>
            <a:r>
              <a:rPr lang="en-US" sz="2400"/>
              <a:t> - G</a:t>
            </a:r>
            <a:r>
              <a:rPr lang="en-US" sz="2400" baseline="-25000"/>
              <a:t>polyG</a:t>
            </a:r>
            <a:r>
              <a:rPr lang="en-US" sz="2400"/>
              <a:t> - G</a:t>
            </a:r>
            <a:r>
              <a:rPr lang="en-US" sz="2400" baseline="-25000"/>
              <a:t>polyC</a:t>
            </a:r>
            <a:r>
              <a:rPr lang="en-US" sz="2400"/>
              <a:t>  = -32.1 + 7.5 + 27.8 =  +3.2 kcal/mol</a:t>
            </a:r>
          </a:p>
        </p:txBody>
      </p:sp>
      <p:sp>
        <p:nvSpPr>
          <p:cNvPr id="777230" name="Text Box 14"/>
          <p:cNvSpPr txBox="1">
            <a:spLocks noChangeArrowheads="1"/>
          </p:cNvSpPr>
          <p:nvPr/>
        </p:nvSpPr>
        <p:spPr bwMode="auto">
          <a:xfrm>
            <a:off x="8305800" y="4724400"/>
            <a:ext cx="655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261B"/>
                </a:solidFill>
                <a:latin typeface="Times New Roman" charset="0"/>
                <a:sym typeface="Wingdings" charset="0"/>
              </a:rPr>
              <a:t></a:t>
            </a:r>
            <a:endParaRPr lang="en-US" sz="4400" b="1">
              <a:solidFill>
                <a:srgbClr val="FF261B"/>
              </a:solidFill>
              <a:latin typeface="Times New Roman" charset="0"/>
            </a:endParaRPr>
          </a:p>
        </p:txBody>
      </p:sp>
      <p:sp>
        <p:nvSpPr>
          <p:cNvPr id="777231" name="Text Box 15"/>
          <p:cNvSpPr txBox="1">
            <a:spLocks noChangeArrowheads="1"/>
          </p:cNvSpPr>
          <p:nvPr/>
        </p:nvSpPr>
        <p:spPr bwMode="auto">
          <a:xfrm>
            <a:off x="1825625" y="5789613"/>
            <a:ext cx="5141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But are these sampled states representative?</a:t>
            </a:r>
          </a:p>
          <a:p>
            <a:pPr algn="ctr"/>
            <a:r>
              <a:rPr lang="en-US" b="1">
                <a:solidFill>
                  <a:srgbClr val="0000FF"/>
                </a:solidFill>
              </a:rPr>
              <a:t>[or can we sample relevant states?]</a:t>
            </a:r>
          </a:p>
        </p:txBody>
      </p:sp>
    </p:spTree>
    <p:extLst>
      <p:ext uri="{BB962C8B-B14F-4D97-AF65-F5344CB8AC3E}">
        <p14:creationId xmlns:p14="http://schemas.microsoft.com/office/powerpoint/2010/main" val="1923936749"/>
      </p:ext>
    </p:extLst>
  </p:cSld>
  <p:clrMapOvr>
    <a:masterClrMapping/>
  </p:clrMapOvr>
  <p:transition xmlns:p14="http://schemas.microsoft.com/office/powerpoint/2010/main"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42" name="Object 2"/>
          <p:cNvGraphicFramePr>
            <a:graphicFrameLocks noChangeAspect="1"/>
          </p:cNvGraphicFramePr>
          <p:nvPr/>
        </p:nvGraphicFramePr>
        <p:xfrm>
          <a:off x="381000" y="457200"/>
          <a:ext cx="8077200" cy="219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1" name="Image" r:id="rId3" imgW="5642076" imgH="1537593" progId="Photoshop.Image.5">
                  <p:embed/>
                </p:oleObj>
              </mc:Choice>
              <mc:Fallback>
                <p:oleObj name="Image" r:id="rId3" imgW="5642076" imgH="1537593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"/>
                        <a:ext cx="8077200" cy="219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43" name="Text Box 3"/>
          <p:cNvSpPr txBox="1">
            <a:spLocks noChangeArrowheads="1"/>
          </p:cNvSpPr>
          <p:nvPr/>
        </p:nvSpPr>
        <p:spPr bwMode="auto">
          <a:xfrm>
            <a:off x="762000" y="2362200"/>
            <a:ext cx="769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tx2"/>
                </a:solidFill>
              </a:rPr>
              <a:t>    </a:t>
            </a:r>
            <a:r>
              <a:rPr lang="en-US" sz="1400"/>
              <a:t>0 ps                      500 ps            1000 ps              1633 ps                 2283 ps                   2711 ps</a:t>
            </a:r>
            <a:endParaRPr lang="en-US" sz="1200"/>
          </a:p>
        </p:txBody>
      </p:sp>
      <p:graphicFrame>
        <p:nvGraphicFramePr>
          <p:cNvPr id="778244" name="Object 4"/>
          <p:cNvGraphicFramePr>
            <a:graphicFrameLocks noChangeAspect="1"/>
          </p:cNvGraphicFramePr>
          <p:nvPr/>
        </p:nvGraphicFramePr>
        <p:xfrm>
          <a:off x="457200" y="3276600"/>
          <a:ext cx="8382000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Image" r:id="rId5" imgW="5832686" imgH="1740296" progId="Photoshop.Image.5">
                  <p:embed/>
                </p:oleObj>
              </mc:Choice>
              <mc:Fallback>
                <p:oleObj name="Image" r:id="rId5" imgW="5832686" imgH="1740296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6600"/>
                        <a:ext cx="8382000" cy="250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45" name="Text Box 5"/>
          <p:cNvSpPr txBox="1">
            <a:spLocks noChangeArrowheads="1"/>
          </p:cNvSpPr>
          <p:nvPr/>
        </p:nvSpPr>
        <p:spPr bwMode="auto">
          <a:xfrm>
            <a:off x="736600" y="5410200"/>
            <a:ext cx="833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tx2"/>
                </a:solidFill>
              </a:rPr>
              <a:t>    </a:t>
            </a:r>
            <a:r>
              <a:rPr lang="en-US" sz="1400"/>
              <a:t>0 ps               250 ps                  750 ps                  1478 ps                     2128 ps                   2708 ps</a:t>
            </a:r>
            <a:endParaRPr lang="en-US" sz="1200"/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5210175" y="2895600"/>
            <a:ext cx="3128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FF"/>
                </a:solidFill>
              </a:rPr>
              <a:t>the structure is almost completely stacked except for a 2 base bulge...</a:t>
            </a:r>
            <a:r>
              <a:rPr lang="en-US" sz="18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78247" name="Line 7"/>
          <p:cNvSpPr>
            <a:spLocks noChangeShapeType="1"/>
          </p:cNvSpPr>
          <p:nvPr/>
        </p:nvSpPr>
        <p:spPr bwMode="auto">
          <a:xfrm flipH="1">
            <a:off x="6629400" y="1600200"/>
            <a:ext cx="466725" cy="1320800"/>
          </a:xfrm>
          <a:prstGeom prst="line">
            <a:avLst/>
          </a:prstGeom>
          <a:noFill/>
          <a:ln w="19050">
            <a:solidFill>
              <a:srgbClr val="FF261B"/>
            </a:solidFill>
            <a:round/>
            <a:headEnd type="arrow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48" name="Text Box 8"/>
          <p:cNvSpPr txBox="1">
            <a:spLocks noChangeArrowheads="1"/>
          </p:cNvSpPr>
          <p:nvPr/>
        </p:nvSpPr>
        <p:spPr bwMode="auto">
          <a:xfrm>
            <a:off x="5238750" y="6096000"/>
            <a:ext cx="2419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solidFill>
                  <a:srgbClr val="0000FF"/>
                </a:solidFill>
              </a:rPr>
              <a:t>The top five bases are stacked as are the next four.</a:t>
            </a:r>
            <a:endParaRPr lang="en-US" sz="1800">
              <a:solidFill>
                <a:srgbClr val="0000FF"/>
              </a:solidFill>
            </a:endParaRPr>
          </a:p>
        </p:txBody>
      </p:sp>
      <p:sp>
        <p:nvSpPr>
          <p:cNvPr id="778249" name="Line 9"/>
          <p:cNvSpPr>
            <a:spLocks noChangeShapeType="1"/>
          </p:cNvSpPr>
          <p:nvPr/>
        </p:nvSpPr>
        <p:spPr bwMode="auto">
          <a:xfrm flipH="1">
            <a:off x="6705600" y="4572000"/>
            <a:ext cx="704850" cy="1524000"/>
          </a:xfrm>
          <a:prstGeom prst="line">
            <a:avLst/>
          </a:prstGeom>
          <a:noFill/>
          <a:ln w="19050">
            <a:solidFill>
              <a:srgbClr val="FF261B"/>
            </a:solidFill>
            <a:round/>
            <a:headEnd type="arrow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50" name="Rectangle 10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6705600" cy="457200"/>
          </a:xfrm>
        </p:spPr>
        <p:txBody>
          <a:bodyPr/>
          <a:lstStyle/>
          <a:p>
            <a:r>
              <a:rPr lang="en-US" sz="2400" b="1">
                <a:solidFill>
                  <a:srgbClr val="0000FF"/>
                </a:solidFill>
                <a:latin typeface="Franklin Gothic Medium" charset="0"/>
              </a:rPr>
              <a:t>Can we refold </a:t>
            </a:r>
            <a:r>
              <a:rPr lang="ja-JP" altLang="en-US" sz="2400" b="1">
                <a:solidFill>
                  <a:srgbClr val="0000FF"/>
                </a:solidFill>
                <a:latin typeface="Arial"/>
              </a:rPr>
              <a:t>“</a:t>
            </a:r>
            <a:r>
              <a:rPr lang="en-US" sz="2400" b="1">
                <a:solidFill>
                  <a:srgbClr val="0000FF"/>
                </a:solidFill>
                <a:latin typeface="Franklin Gothic Medium" charset="0"/>
              </a:rPr>
              <a:t>unfolded</a:t>
            </a:r>
            <a:r>
              <a:rPr lang="ja-JP" altLang="en-US" sz="2400" b="1">
                <a:solidFill>
                  <a:srgbClr val="0000FF"/>
                </a:solidFill>
                <a:latin typeface="Arial"/>
              </a:rPr>
              <a:t>”</a:t>
            </a:r>
            <a:r>
              <a:rPr lang="en-US" sz="2400" b="1">
                <a:solidFill>
                  <a:srgbClr val="0000FF"/>
                </a:solidFill>
                <a:latin typeface="Franklin Gothic Medium" charset="0"/>
              </a:rPr>
              <a:t> DNA single strands?</a:t>
            </a:r>
          </a:p>
        </p:txBody>
      </p:sp>
    </p:spTree>
    <p:extLst>
      <p:ext uri="{BB962C8B-B14F-4D97-AF65-F5344CB8AC3E}">
        <p14:creationId xmlns:p14="http://schemas.microsoft.com/office/powerpoint/2010/main" val="1831471956"/>
      </p:ext>
    </p:extLst>
  </p:cSld>
  <p:clrMapOvr>
    <a:masterClrMapping/>
  </p:clrMapOvr>
  <p:transition xmlns:p14="http://schemas.microsoft.com/office/powerpoint/2010/main"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266" name="Picture 2" descr="a11_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5181600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9267" name="Picture 3" descr="a19_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4724400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9268" name="Text Box 4"/>
          <p:cNvSpPr txBox="1">
            <a:spLocks noChangeArrowheads="1"/>
          </p:cNvSpPr>
          <p:nvPr/>
        </p:nvSpPr>
        <p:spPr bwMode="auto">
          <a:xfrm>
            <a:off x="3124200" y="228600"/>
            <a:ext cx="3063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FFFF00"/>
                </a:solidFill>
                <a:latin typeface="Times New Roman" charset="0"/>
              </a:rPr>
              <a:t>polyA 10-mer single strands</a:t>
            </a:r>
          </a:p>
          <a:p>
            <a:pPr algn="ctr"/>
            <a:r>
              <a:rPr lang="en-US" sz="1800" b="1">
                <a:solidFill>
                  <a:srgbClr val="FFFF00"/>
                </a:solidFill>
                <a:latin typeface="Times New Roman" charset="0"/>
              </a:rPr>
              <a:t>snapshots at ~15 ns</a:t>
            </a:r>
          </a:p>
        </p:txBody>
      </p:sp>
    </p:spTree>
    <p:extLst>
      <p:ext uri="{BB962C8B-B14F-4D97-AF65-F5344CB8AC3E}">
        <p14:creationId xmlns:p14="http://schemas.microsoft.com/office/powerpoint/2010/main" val="1848066990"/>
      </p:ext>
    </p:extLst>
  </p:cSld>
  <p:clrMapOvr>
    <a:masterClrMapping/>
  </p:clrMapOvr>
  <p:transition xmlns:p14="http://schemas.microsoft.com/office/powerpoint/2010/main"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743200"/>
            <a:ext cx="7772400" cy="2133600"/>
          </a:xfrm>
        </p:spPr>
        <p:txBody>
          <a:bodyPr>
            <a:normAutofit/>
          </a:bodyPr>
          <a:lstStyle/>
          <a:p>
            <a:pPr marL="971550" lvl="1" indent="-514350">
              <a:buFont typeface="+mj-ea"/>
              <a:buAutoNum type="circleNumDbPlain"/>
            </a:pPr>
            <a:r>
              <a:rPr lang="en-US" dirty="0" smtClean="0"/>
              <a:t>Protein-DNA binding</a:t>
            </a:r>
          </a:p>
          <a:p>
            <a:pPr marL="971550" lvl="1" indent="-514350">
              <a:buFont typeface="+mj-ea"/>
              <a:buAutoNum type="circleNumDbPlain"/>
            </a:pPr>
            <a:r>
              <a:rPr lang="en-US" dirty="0" smtClean="0"/>
              <a:t>Protein-protein binding</a:t>
            </a:r>
          </a:p>
          <a:p>
            <a:pPr marL="971550" lvl="1" indent="-514350">
              <a:buFont typeface="+mj-ea"/>
              <a:buAutoNum type="circleNumDbPlain"/>
            </a:pPr>
            <a:r>
              <a:rPr lang="en-US" dirty="0" smtClean="0"/>
              <a:t>Protein–ligand binding</a:t>
            </a:r>
          </a:p>
          <a:p>
            <a:pPr marL="971550" lvl="1" indent="-514350">
              <a:buFont typeface="+mj-ea"/>
              <a:buAutoNum type="circleNumDbPlain"/>
            </a:pPr>
            <a:r>
              <a:rPr lang="en-US" dirty="0" smtClean="0"/>
              <a:t>DNA-RNA stability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distinction between “Receptor” and “Ligand” is somewhat arbitrary, and MM-PBSA has been tested on the following: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1054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MM-PBSA has been to shown to produce results in excellent agreement to experimental data in many studies</a:t>
            </a:r>
            <a:r>
              <a:rPr lang="en-US" sz="2400" baseline="30000" dirty="0" smtClean="0"/>
              <a:t>*</a:t>
            </a:r>
            <a:endParaRPr lang="en-US" sz="2400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61341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 smtClean="0"/>
              <a:t>*</a:t>
            </a:r>
            <a:r>
              <a:rPr lang="en-US" i="1" dirty="0" smtClean="0"/>
              <a:t>But has failed in other studies…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9152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Evaluation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Computationally less rigorous than TI or FEP </a:t>
            </a:r>
          </a:p>
          <a:p>
            <a:r>
              <a:rPr lang="en-US" dirty="0" smtClean="0"/>
              <a:t>Allows flexible protein</a:t>
            </a:r>
          </a:p>
          <a:p>
            <a:r>
              <a:rPr lang="en-US" dirty="0" smtClean="0"/>
              <a:t>Applicable to a variety of  systems</a:t>
            </a:r>
          </a:p>
          <a:p>
            <a:r>
              <a:rPr lang="en-US" dirty="0" smtClean="0"/>
              <a:t>Yields absolute free energies?</a:t>
            </a:r>
            <a:endParaRPr lang="en-US" baseline="30000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Often all structures are derived from 1 simulation</a:t>
            </a:r>
          </a:p>
          <a:p>
            <a:r>
              <a:rPr lang="en-US" dirty="0" smtClean="0"/>
              <a:t>Relies on tricky entropy estimations</a:t>
            </a:r>
          </a:p>
          <a:p>
            <a:r>
              <a:rPr lang="en-US" dirty="0" smtClean="0"/>
              <a:t>May depend on cancellation of errors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5150" y="6397500"/>
            <a:ext cx="49403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Homeyer</a:t>
            </a:r>
            <a:r>
              <a:rPr lang="en-US" sz="1100" dirty="0"/>
              <a:t>, N.; </a:t>
            </a:r>
            <a:r>
              <a:rPr lang="en-US" sz="1100" dirty="0" err="1"/>
              <a:t>Gohlke</a:t>
            </a:r>
            <a:r>
              <a:rPr lang="en-US" sz="1100" dirty="0"/>
              <a:t>, H. Molecular Informatics 2012, 31, 114–122</a:t>
            </a:r>
          </a:p>
        </p:txBody>
      </p:sp>
    </p:spTree>
    <p:extLst>
      <p:ext uri="{BB962C8B-B14F-4D97-AF65-F5344CB8AC3E}">
        <p14:creationId xmlns:p14="http://schemas.microsoft.com/office/powerpoint/2010/main" val="4159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in AMBER for MMPBSA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mm_pbsa.pl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Perl version </a:t>
            </a:r>
            <a:r>
              <a:rPr lang="en-US" dirty="0" smtClean="0"/>
              <a:t>(modified and more complicated 					original </a:t>
            </a:r>
            <a:r>
              <a:rPr lang="en-US" dirty="0" smtClean="0"/>
              <a:t>version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>
                <a:latin typeface="Courier New"/>
                <a:cs typeface="Courier New"/>
              </a:rPr>
              <a:t>MMPBSA.py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Python version (newer version)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1492783"/>
              </p:ext>
            </p:extLst>
          </p:nvPr>
        </p:nvGraphicFramePr>
        <p:xfrm>
          <a:off x="1128543" y="4243710"/>
          <a:ext cx="2133980" cy="238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766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1450"/>
            <a:ext cx="86868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599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MMPBSA.py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39" y="1417639"/>
            <a:ext cx="8973839" cy="2978173"/>
          </a:xfr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usage: </a:t>
            </a:r>
            <a:r>
              <a:rPr lang="en-US" sz="1400" i="1" dirty="0" err="1">
                <a:latin typeface="Courier New"/>
                <a:cs typeface="Courier New"/>
              </a:rPr>
              <a:t>MMPBSA.py</a:t>
            </a:r>
            <a:r>
              <a:rPr lang="en-US" sz="1400" dirty="0">
                <a:latin typeface="Courier New"/>
                <a:cs typeface="Courier New"/>
              </a:rPr>
              <a:t> [-h] [-v] [--input-file-help] [-O] [-prefix &lt;</a:t>
            </a:r>
            <a:r>
              <a:rPr lang="en-US" sz="1400" dirty="0" smtClean="0">
                <a:latin typeface="Courier New"/>
                <a:cs typeface="Courier New"/>
              </a:rPr>
              <a:t>file prefix</a:t>
            </a:r>
            <a:r>
              <a:rPr lang="en-US" sz="1400" dirty="0">
                <a:latin typeface="Courier New"/>
                <a:cs typeface="Courier New"/>
              </a:rPr>
              <a:t>&gt;]</a:t>
            </a:r>
          </a:p>
          <a:p>
            <a:pPr marL="0" indent="0">
              <a:buNone/>
            </a:pPr>
            <a:r>
              <a:rPr lang="it-IT" sz="1400" dirty="0">
                <a:latin typeface="Courier New"/>
                <a:cs typeface="Courier New"/>
              </a:rPr>
              <a:t>                 [-i FILE] [-</a:t>
            </a:r>
            <a:r>
              <a:rPr lang="it-IT" sz="1400" dirty="0" err="1">
                <a:latin typeface="Courier New"/>
                <a:cs typeface="Courier New"/>
              </a:rPr>
              <a:t>xvvfile</a:t>
            </a:r>
            <a:r>
              <a:rPr lang="it-IT" sz="1400" dirty="0">
                <a:latin typeface="Courier New"/>
                <a:cs typeface="Courier New"/>
              </a:rPr>
              <a:t> XVVFILE] [-o FILE] [-do FILE] [-</a:t>
            </a:r>
            <a:r>
              <a:rPr lang="it-IT" sz="1400" dirty="0" err="1">
                <a:latin typeface="Courier New"/>
                <a:cs typeface="Courier New"/>
              </a:rPr>
              <a:t>eo</a:t>
            </a:r>
            <a:r>
              <a:rPr lang="it-IT" sz="1400" dirty="0">
                <a:latin typeface="Courier New"/>
                <a:cs typeface="Courier New"/>
              </a:rPr>
              <a:t> FILE]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             [-</a:t>
            </a:r>
            <a:r>
              <a:rPr lang="en-US" sz="1400" dirty="0" err="1">
                <a:latin typeface="Courier New"/>
                <a:cs typeface="Courier New"/>
              </a:rPr>
              <a:t>deo</a:t>
            </a:r>
            <a:r>
              <a:rPr lang="en-US" sz="1400" dirty="0">
                <a:latin typeface="Courier New"/>
                <a:cs typeface="Courier New"/>
              </a:rPr>
              <a:t> FILE] [-</a:t>
            </a:r>
            <a:r>
              <a:rPr lang="en-US" sz="1400" dirty="0" err="1">
                <a:latin typeface="Courier New"/>
                <a:cs typeface="Courier New"/>
              </a:rPr>
              <a:t>sp</a:t>
            </a:r>
            <a:r>
              <a:rPr lang="en-US" sz="1400" dirty="0">
                <a:latin typeface="Courier New"/>
                <a:cs typeface="Courier New"/>
              </a:rPr>
              <a:t> &lt;Topology File&gt;] [-</a:t>
            </a:r>
            <a:r>
              <a:rPr lang="en-US" sz="1400" dirty="0" err="1">
                <a:latin typeface="Courier New"/>
                <a:cs typeface="Courier New"/>
              </a:rPr>
              <a:t>cp</a:t>
            </a:r>
            <a:r>
              <a:rPr lang="en-US" sz="1400" dirty="0">
                <a:latin typeface="Courier New"/>
                <a:cs typeface="Courier New"/>
              </a:rPr>
              <a:t> &lt;Topology File&gt;]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             [-</a:t>
            </a:r>
            <a:r>
              <a:rPr lang="en-US" sz="1400" dirty="0" err="1">
                <a:latin typeface="Courier New"/>
                <a:cs typeface="Courier New"/>
              </a:rPr>
              <a:t>rp</a:t>
            </a:r>
            <a:r>
              <a:rPr lang="en-US" sz="1400" dirty="0">
                <a:latin typeface="Courier New"/>
                <a:cs typeface="Courier New"/>
              </a:rPr>
              <a:t> &lt;Topology File&gt;] [-</a:t>
            </a:r>
            <a:r>
              <a:rPr lang="en-US" sz="1400" dirty="0" err="1">
                <a:latin typeface="Courier New"/>
                <a:cs typeface="Courier New"/>
              </a:rPr>
              <a:t>lp</a:t>
            </a:r>
            <a:r>
              <a:rPr lang="en-US" sz="1400" dirty="0">
                <a:latin typeface="Courier New"/>
                <a:cs typeface="Courier New"/>
              </a:rPr>
              <a:t> &lt;Topology File&gt;]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             [-mc &lt;Topology File&gt;] [-</a:t>
            </a:r>
            <a:r>
              <a:rPr lang="en-US" sz="1400" dirty="0" err="1">
                <a:latin typeface="Courier New"/>
                <a:cs typeface="Courier New"/>
              </a:rPr>
              <a:t>mr</a:t>
            </a:r>
            <a:r>
              <a:rPr lang="en-US" sz="1400" dirty="0">
                <a:latin typeface="Courier New"/>
                <a:cs typeface="Courier New"/>
              </a:rPr>
              <a:t> &lt;Topology File&gt;]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             [-ml &lt;Topology File&gt;] [-</a:t>
            </a:r>
            <a:r>
              <a:rPr lang="en-US" sz="1400" dirty="0" err="1">
                <a:latin typeface="Courier New"/>
                <a:cs typeface="Courier New"/>
              </a:rPr>
              <a:t>srp</a:t>
            </a:r>
            <a:r>
              <a:rPr lang="en-US" sz="1400" dirty="0">
                <a:latin typeface="Courier New"/>
                <a:cs typeface="Courier New"/>
              </a:rPr>
              <a:t> &lt;Topology File&gt;]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             [-</a:t>
            </a:r>
            <a:r>
              <a:rPr lang="en-US" sz="1400" dirty="0" err="1">
                <a:latin typeface="Courier New"/>
                <a:cs typeface="Courier New"/>
              </a:rPr>
              <a:t>slp</a:t>
            </a:r>
            <a:r>
              <a:rPr lang="en-US" sz="1400" dirty="0">
                <a:latin typeface="Courier New"/>
                <a:cs typeface="Courier New"/>
              </a:rPr>
              <a:t> &lt;Topology File&gt;] [-y [MDCRD [MDCRD ...]]]</a:t>
            </a:r>
          </a:p>
          <a:p>
            <a:pPr marL="0" indent="0">
              <a:buNone/>
            </a:pPr>
            <a:r>
              <a:rPr lang="cs-CZ" sz="1400" dirty="0">
                <a:latin typeface="Courier New"/>
                <a:cs typeface="Courier New"/>
              </a:rPr>
              <a:t>                 [-</a:t>
            </a:r>
            <a:r>
              <a:rPr lang="cs-CZ" sz="1400" dirty="0" err="1">
                <a:latin typeface="Courier New"/>
                <a:cs typeface="Courier New"/>
              </a:rPr>
              <a:t>yr</a:t>
            </a:r>
            <a:r>
              <a:rPr lang="cs-CZ" sz="1400" dirty="0">
                <a:latin typeface="Courier New"/>
                <a:cs typeface="Courier New"/>
              </a:rPr>
              <a:t> [MDCRD [MDCRD ...]]] [-</a:t>
            </a:r>
            <a:r>
              <a:rPr lang="cs-CZ" sz="1400" dirty="0" err="1">
                <a:latin typeface="Courier New"/>
                <a:cs typeface="Courier New"/>
              </a:rPr>
              <a:t>yl</a:t>
            </a:r>
            <a:r>
              <a:rPr lang="cs-CZ" sz="1400" dirty="0">
                <a:latin typeface="Courier New"/>
                <a:cs typeface="Courier New"/>
              </a:rPr>
              <a:t> [MDCRD [MDCRD ...]]]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             [-make-</a:t>
            </a:r>
            <a:r>
              <a:rPr lang="en-US" sz="1400" dirty="0" err="1">
                <a:latin typeface="Courier New"/>
                <a:cs typeface="Courier New"/>
              </a:rPr>
              <a:t>mdins</a:t>
            </a:r>
            <a:r>
              <a:rPr lang="en-US" sz="1400" dirty="0">
                <a:latin typeface="Courier New"/>
                <a:cs typeface="Courier New"/>
              </a:rPr>
              <a:t>] [-use-</a:t>
            </a:r>
            <a:r>
              <a:rPr lang="en-US" sz="1400" dirty="0" err="1">
                <a:latin typeface="Courier New"/>
                <a:cs typeface="Courier New"/>
              </a:rPr>
              <a:t>mdins</a:t>
            </a:r>
            <a:r>
              <a:rPr lang="en-US" sz="1400" dirty="0">
                <a:latin typeface="Courier New"/>
                <a:cs typeface="Courier New"/>
              </a:rPr>
              <a:t>] [-rewrite-output] [--clean]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1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kf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491964"/>
            <a:ext cx="4451030" cy="629554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8307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MMPBSA.py</a:t>
            </a:r>
            <a:r>
              <a:rPr lang="en-US" sz="4000" dirty="0"/>
              <a:t> </a:t>
            </a:r>
            <a:r>
              <a:rPr lang="en-US" sz="4000" dirty="0" smtClean="0"/>
              <a:t>Workflow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285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435" y="74684"/>
            <a:ext cx="8229600" cy="1143000"/>
          </a:xfrm>
        </p:spPr>
        <p:txBody>
          <a:bodyPr/>
          <a:lstStyle/>
          <a:p>
            <a:r>
              <a:rPr lang="en-US" dirty="0" smtClean="0"/>
              <a:t>General Features of </a:t>
            </a:r>
            <a:r>
              <a:rPr lang="en-US" dirty="0" err="1" smtClean="0"/>
              <a:t>MMPBSA.py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939" y="1232044"/>
            <a:ext cx="8931061" cy="53997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Calculation of the Solvation Free Energy</a:t>
            </a:r>
          </a:p>
          <a:p>
            <a:pPr lvl="2"/>
            <a:r>
              <a:rPr lang="en-US" dirty="0" smtClean="0"/>
              <a:t>Poisson Boltzmann (PB)</a:t>
            </a:r>
          </a:p>
          <a:p>
            <a:pPr lvl="2"/>
            <a:r>
              <a:rPr lang="en-US" dirty="0" smtClean="0"/>
              <a:t>Generalized Born (GB)</a:t>
            </a:r>
          </a:p>
          <a:p>
            <a:pPr lvl="3"/>
            <a:r>
              <a:rPr lang="en-US" dirty="0" smtClean="0"/>
              <a:t>The least computationally expensive</a:t>
            </a:r>
          </a:p>
          <a:p>
            <a:pPr lvl="2"/>
            <a:r>
              <a:rPr lang="en-US" dirty="0" smtClean="0"/>
              <a:t>Reference Interaction Site Model (RISM)</a:t>
            </a:r>
          </a:p>
          <a:p>
            <a:r>
              <a:rPr lang="en-US" dirty="0" smtClean="0"/>
              <a:t>Entropy Calculations</a:t>
            </a:r>
          </a:p>
          <a:p>
            <a:pPr lvl="2"/>
            <a:r>
              <a:rPr lang="en-US" dirty="0" smtClean="0"/>
              <a:t>Normal Mode Analysis</a:t>
            </a:r>
          </a:p>
          <a:p>
            <a:pPr lvl="2"/>
            <a:r>
              <a:rPr lang="en-US" dirty="0" smtClean="0"/>
              <a:t>Quasi-harmonic Analysis</a:t>
            </a:r>
          </a:p>
          <a:p>
            <a:pPr lvl="3"/>
            <a:r>
              <a:rPr lang="en-US" dirty="0" smtClean="0"/>
              <a:t>The least computationally expensive</a:t>
            </a:r>
          </a:p>
          <a:p>
            <a:r>
              <a:rPr lang="en-US" dirty="0" smtClean="0"/>
              <a:t>Free Energy Decomposition</a:t>
            </a:r>
          </a:p>
          <a:p>
            <a:pPr lvl="2"/>
            <a:r>
              <a:rPr lang="en-US" dirty="0" smtClean="0"/>
              <a:t>Per-Residue</a:t>
            </a:r>
          </a:p>
          <a:p>
            <a:pPr lvl="2"/>
            <a:r>
              <a:rPr lang="en-US" dirty="0" smtClean="0"/>
              <a:t>Pair-Residue</a:t>
            </a:r>
          </a:p>
          <a:p>
            <a:pPr lvl="2"/>
            <a:r>
              <a:rPr lang="en-US" dirty="0" smtClean="0"/>
              <a:t>Alanine Scanning</a:t>
            </a:r>
          </a:p>
          <a:p>
            <a:r>
              <a:rPr lang="en-US" dirty="0" smtClean="0"/>
              <a:t>ante-</a:t>
            </a:r>
            <a:r>
              <a:rPr lang="en-US" dirty="0" err="1" smtClean="0"/>
              <a:t>MMPBSA.py</a:t>
            </a:r>
            <a:endParaRPr lang="en-US" dirty="0" smtClean="0"/>
          </a:p>
          <a:p>
            <a:pPr lvl="2"/>
            <a:r>
              <a:rPr lang="en-US" dirty="0" smtClean="0"/>
              <a:t>Helpful in generating all the necessary topology files for </a:t>
            </a:r>
            <a:r>
              <a:rPr lang="en-US" dirty="0" err="1" smtClean="0"/>
              <a:t>MMPBSA.py</a:t>
            </a:r>
            <a:endParaRPr lang="en-US" dirty="0" smtClean="0"/>
          </a:p>
          <a:p>
            <a:r>
              <a:rPr lang="en-US" i="1" dirty="0" smtClean="0"/>
              <a:t>Mpi4py</a:t>
            </a:r>
          </a:p>
          <a:p>
            <a:pPr lvl="2"/>
            <a:r>
              <a:rPr lang="en-US" dirty="0" smtClean="0"/>
              <a:t>Calculations can be run in parallel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7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8194" name="Group 2"/>
          <p:cNvGrpSpPr>
            <a:grpSpLocks/>
          </p:cNvGrpSpPr>
          <p:nvPr/>
        </p:nvGrpSpPr>
        <p:grpSpPr bwMode="auto">
          <a:xfrm flipH="1">
            <a:off x="4724400" y="1447800"/>
            <a:ext cx="3875088" cy="1789113"/>
            <a:chOff x="15" y="454"/>
            <a:chExt cx="2441" cy="1127"/>
          </a:xfrm>
        </p:grpSpPr>
        <p:grpSp>
          <p:nvGrpSpPr>
            <p:cNvPr id="1288195" name="Group 3"/>
            <p:cNvGrpSpPr>
              <a:grpSpLocks/>
            </p:cNvGrpSpPr>
            <p:nvPr/>
          </p:nvGrpSpPr>
          <p:grpSpPr bwMode="auto">
            <a:xfrm flipV="1">
              <a:off x="15" y="867"/>
              <a:ext cx="937" cy="714"/>
              <a:chOff x="1751" y="2390"/>
              <a:chExt cx="132" cy="55"/>
            </a:xfrm>
          </p:grpSpPr>
          <p:cxnSp>
            <p:nvCxnSpPr>
              <p:cNvPr id="1288196" name="AutoShape 4"/>
              <p:cNvCxnSpPr>
                <a:cxnSpLocks noChangeShapeType="1"/>
              </p:cNvCxnSpPr>
              <p:nvPr/>
            </p:nvCxnSpPr>
            <p:spPr bwMode="auto">
              <a:xfrm rot="10800000" flipV="1">
                <a:off x="1751" y="2390"/>
                <a:ext cx="66" cy="5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8197" name="AutoShape 5"/>
              <p:cNvCxnSpPr>
                <a:cxnSpLocks noChangeShapeType="1"/>
              </p:cNvCxnSpPr>
              <p:nvPr/>
            </p:nvCxnSpPr>
            <p:spPr bwMode="auto">
              <a:xfrm>
                <a:off x="1817" y="2390"/>
                <a:ext cx="66" cy="5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88198" name="Group 6"/>
            <p:cNvGrpSpPr>
              <a:grpSpLocks/>
            </p:cNvGrpSpPr>
            <p:nvPr/>
          </p:nvGrpSpPr>
          <p:grpSpPr bwMode="auto">
            <a:xfrm flipV="1">
              <a:off x="1244" y="489"/>
              <a:ext cx="1212" cy="578"/>
              <a:chOff x="1751" y="2390"/>
              <a:chExt cx="132" cy="55"/>
            </a:xfrm>
          </p:grpSpPr>
          <p:cxnSp>
            <p:nvCxnSpPr>
              <p:cNvPr id="1288199" name="AutoShape 7"/>
              <p:cNvCxnSpPr>
                <a:cxnSpLocks noChangeShapeType="1"/>
              </p:cNvCxnSpPr>
              <p:nvPr/>
            </p:nvCxnSpPr>
            <p:spPr bwMode="auto">
              <a:xfrm rot="10800000" flipV="1">
                <a:off x="1751" y="2390"/>
                <a:ext cx="66" cy="5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8200" name="AutoShape 8"/>
              <p:cNvCxnSpPr>
                <a:cxnSpLocks noChangeShapeType="1"/>
              </p:cNvCxnSpPr>
              <p:nvPr/>
            </p:nvCxnSpPr>
            <p:spPr bwMode="auto">
              <a:xfrm>
                <a:off x="1817" y="2390"/>
                <a:ext cx="66" cy="5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88201" name="Line 9"/>
            <p:cNvSpPr>
              <a:spLocks noChangeShapeType="1"/>
            </p:cNvSpPr>
            <p:nvPr/>
          </p:nvSpPr>
          <p:spPr bwMode="auto">
            <a:xfrm>
              <a:off x="1244" y="1067"/>
              <a:ext cx="0" cy="51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202" name="Text Box 10"/>
            <p:cNvSpPr txBox="1">
              <a:spLocks noChangeArrowheads="1"/>
            </p:cNvSpPr>
            <p:nvPr/>
          </p:nvSpPr>
          <p:spPr bwMode="auto">
            <a:xfrm>
              <a:off x="1244" y="1173"/>
              <a:ext cx="4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tx2"/>
                  </a:solidFill>
                  <a:latin typeface="Symbol" charset="0"/>
                </a:rPr>
                <a:t>D</a:t>
              </a:r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G?</a:t>
              </a:r>
              <a:endParaRPr lang="en-US" sz="2400">
                <a:solidFill>
                  <a:schemeClr val="accent1"/>
                </a:solidFill>
                <a:latin typeface="Times New Roman" charset="0"/>
              </a:endParaRPr>
            </a:p>
          </p:txBody>
        </p:sp>
        <p:sp>
          <p:nvSpPr>
            <p:cNvPr id="1288203" name="Line 11"/>
            <p:cNvSpPr>
              <a:spLocks noChangeShapeType="1"/>
            </p:cNvSpPr>
            <p:nvPr/>
          </p:nvSpPr>
          <p:spPr bwMode="auto">
            <a:xfrm flipV="1">
              <a:off x="952" y="489"/>
              <a:ext cx="292" cy="37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204" name="Text Box 12"/>
            <p:cNvSpPr txBox="1">
              <a:spLocks noChangeArrowheads="1"/>
            </p:cNvSpPr>
            <p:nvPr/>
          </p:nvSpPr>
          <p:spPr bwMode="auto">
            <a:xfrm>
              <a:off x="952" y="45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tx2"/>
                  </a:solidFill>
                  <a:latin typeface="Times New Roman" charset="0"/>
                </a:rPr>
                <a:t>?</a:t>
              </a:r>
            </a:p>
          </p:txBody>
        </p:sp>
      </p:grpSp>
      <p:grpSp>
        <p:nvGrpSpPr>
          <p:cNvPr id="1288205" name="Group 13"/>
          <p:cNvGrpSpPr>
            <a:grpSpLocks/>
          </p:cNvGrpSpPr>
          <p:nvPr/>
        </p:nvGrpSpPr>
        <p:grpSpPr bwMode="auto">
          <a:xfrm flipH="1">
            <a:off x="1371600" y="3810000"/>
            <a:ext cx="3875088" cy="1733550"/>
            <a:chOff x="395" y="3590"/>
            <a:chExt cx="2441" cy="1092"/>
          </a:xfrm>
        </p:grpSpPr>
        <p:grpSp>
          <p:nvGrpSpPr>
            <p:cNvPr id="1288206" name="Group 14"/>
            <p:cNvGrpSpPr>
              <a:grpSpLocks/>
            </p:cNvGrpSpPr>
            <p:nvPr/>
          </p:nvGrpSpPr>
          <p:grpSpPr bwMode="auto">
            <a:xfrm flipV="1">
              <a:off x="395" y="3968"/>
              <a:ext cx="937" cy="714"/>
              <a:chOff x="1751" y="2390"/>
              <a:chExt cx="132" cy="55"/>
            </a:xfrm>
          </p:grpSpPr>
          <p:cxnSp>
            <p:nvCxnSpPr>
              <p:cNvPr id="1288207" name="AutoShape 15"/>
              <p:cNvCxnSpPr>
                <a:cxnSpLocks noChangeShapeType="1"/>
              </p:cNvCxnSpPr>
              <p:nvPr/>
            </p:nvCxnSpPr>
            <p:spPr bwMode="auto">
              <a:xfrm rot="10800000" flipV="1">
                <a:off x="1751" y="2390"/>
                <a:ext cx="66" cy="5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8208" name="AutoShape 16"/>
              <p:cNvCxnSpPr>
                <a:cxnSpLocks noChangeShapeType="1"/>
              </p:cNvCxnSpPr>
              <p:nvPr/>
            </p:nvCxnSpPr>
            <p:spPr bwMode="auto">
              <a:xfrm>
                <a:off x="1817" y="2390"/>
                <a:ext cx="66" cy="5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88209" name="Group 17"/>
            <p:cNvGrpSpPr>
              <a:grpSpLocks/>
            </p:cNvGrpSpPr>
            <p:nvPr/>
          </p:nvGrpSpPr>
          <p:grpSpPr bwMode="auto">
            <a:xfrm flipV="1">
              <a:off x="1624" y="3590"/>
              <a:ext cx="1212" cy="578"/>
              <a:chOff x="1751" y="2390"/>
              <a:chExt cx="132" cy="55"/>
            </a:xfrm>
          </p:grpSpPr>
          <p:cxnSp>
            <p:nvCxnSpPr>
              <p:cNvPr id="1288210" name="AutoShape 18"/>
              <p:cNvCxnSpPr>
                <a:cxnSpLocks noChangeShapeType="1"/>
              </p:cNvCxnSpPr>
              <p:nvPr/>
            </p:nvCxnSpPr>
            <p:spPr bwMode="auto">
              <a:xfrm rot="10800000" flipV="1">
                <a:off x="1751" y="2390"/>
                <a:ext cx="66" cy="5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8211" name="AutoShape 19"/>
              <p:cNvCxnSpPr>
                <a:cxnSpLocks noChangeShapeType="1"/>
              </p:cNvCxnSpPr>
              <p:nvPr/>
            </p:nvCxnSpPr>
            <p:spPr bwMode="auto">
              <a:xfrm>
                <a:off x="1817" y="2390"/>
                <a:ext cx="66" cy="5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88212" name="Line 20"/>
            <p:cNvSpPr>
              <a:spLocks noChangeShapeType="1"/>
            </p:cNvSpPr>
            <p:nvPr/>
          </p:nvSpPr>
          <p:spPr bwMode="auto">
            <a:xfrm>
              <a:off x="752" y="4346"/>
              <a:ext cx="0" cy="272"/>
            </a:xfrm>
            <a:prstGeom prst="line">
              <a:avLst/>
            </a:prstGeom>
            <a:noFill/>
            <a:ln w="12700">
              <a:solidFill>
                <a:srgbClr val="618FFD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213" name="Line 21"/>
            <p:cNvSpPr>
              <a:spLocks noChangeShapeType="1"/>
            </p:cNvSpPr>
            <p:nvPr/>
          </p:nvSpPr>
          <p:spPr bwMode="auto">
            <a:xfrm>
              <a:off x="864" y="4410"/>
              <a:ext cx="0" cy="272"/>
            </a:xfrm>
            <a:prstGeom prst="line">
              <a:avLst/>
            </a:prstGeom>
            <a:noFill/>
            <a:ln w="12700">
              <a:solidFill>
                <a:srgbClr val="618FFD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214" name="Line 22"/>
            <p:cNvSpPr>
              <a:spLocks noChangeShapeType="1"/>
            </p:cNvSpPr>
            <p:nvPr/>
          </p:nvSpPr>
          <p:spPr bwMode="auto">
            <a:xfrm>
              <a:off x="984" y="4346"/>
              <a:ext cx="0" cy="272"/>
            </a:xfrm>
            <a:prstGeom prst="line">
              <a:avLst/>
            </a:prstGeom>
            <a:noFill/>
            <a:ln w="12700">
              <a:solidFill>
                <a:srgbClr val="618FFD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215" name="Line 23"/>
            <p:cNvSpPr>
              <a:spLocks noChangeShapeType="1"/>
            </p:cNvSpPr>
            <p:nvPr/>
          </p:nvSpPr>
          <p:spPr bwMode="auto">
            <a:xfrm>
              <a:off x="912" y="4410"/>
              <a:ext cx="0" cy="272"/>
            </a:xfrm>
            <a:prstGeom prst="line">
              <a:avLst/>
            </a:prstGeom>
            <a:noFill/>
            <a:ln w="12700">
              <a:solidFill>
                <a:srgbClr val="618FFD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216" name="Line 24"/>
            <p:cNvSpPr>
              <a:spLocks noChangeShapeType="1"/>
            </p:cNvSpPr>
            <p:nvPr/>
          </p:nvSpPr>
          <p:spPr bwMode="auto">
            <a:xfrm>
              <a:off x="816" y="4407"/>
              <a:ext cx="0" cy="272"/>
            </a:xfrm>
            <a:prstGeom prst="line">
              <a:avLst/>
            </a:prstGeom>
            <a:noFill/>
            <a:ln w="12700">
              <a:solidFill>
                <a:srgbClr val="618FFD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217" name="Line 25"/>
            <p:cNvSpPr>
              <a:spLocks noChangeShapeType="1"/>
            </p:cNvSpPr>
            <p:nvPr/>
          </p:nvSpPr>
          <p:spPr bwMode="auto">
            <a:xfrm>
              <a:off x="1008" y="4290"/>
              <a:ext cx="0" cy="272"/>
            </a:xfrm>
            <a:prstGeom prst="line">
              <a:avLst/>
            </a:prstGeom>
            <a:noFill/>
            <a:ln w="12700">
              <a:solidFill>
                <a:srgbClr val="618FFD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218" name="Line 26"/>
            <p:cNvSpPr>
              <a:spLocks noChangeShapeType="1"/>
            </p:cNvSpPr>
            <p:nvPr/>
          </p:nvSpPr>
          <p:spPr bwMode="auto">
            <a:xfrm>
              <a:off x="672" y="4218"/>
              <a:ext cx="0" cy="272"/>
            </a:xfrm>
            <a:prstGeom prst="line">
              <a:avLst/>
            </a:prstGeom>
            <a:noFill/>
            <a:ln w="12700">
              <a:solidFill>
                <a:srgbClr val="618FFD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219" name="Line 27"/>
            <p:cNvSpPr>
              <a:spLocks noChangeShapeType="1"/>
            </p:cNvSpPr>
            <p:nvPr/>
          </p:nvSpPr>
          <p:spPr bwMode="auto">
            <a:xfrm>
              <a:off x="2160" y="3888"/>
              <a:ext cx="0" cy="272"/>
            </a:xfrm>
            <a:prstGeom prst="line">
              <a:avLst/>
            </a:prstGeom>
            <a:noFill/>
            <a:ln w="12700">
              <a:solidFill>
                <a:srgbClr val="618FFD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220" name="Line 28"/>
            <p:cNvSpPr>
              <a:spLocks noChangeShapeType="1"/>
            </p:cNvSpPr>
            <p:nvPr/>
          </p:nvSpPr>
          <p:spPr bwMode="auto">
            <a:xfrm>
              <a:off x="2304" y="3888"/>
              <a:ext cx="0" cy="272"/>
            </a:xfrm>
            <a:prstGeom prst="line">
              <a:avLst/>
            </a:prstGeom>
            <a:noFill/>
            <a:ln w="12700">
              <a:solidFill>
                <a:srgbClr val="618FFD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221" name="Line 29"/>
            <p:cNvSpPr>
              <a:spLocks noChangeShapeType="1"/>
            </p:cNvSpPr>
            <p:nvPr/>
          </p:nvSpPr>
          <p:spPr bwMode="auto">
            <a:xfrm>
              <a:off x="2376" y="3843"/>
              <a:ext cx="0" cy="272"/>
            </a:xfrm>
            <a:prstGeom prst="line">
              <a:avLst/>
            </a:prstGeom>
            <a:noFill/>
            <a:ln w="12700">
              <a:solidFill>
                <a:srgbClr val="618FFD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222" name="Line 30"/>
            <p:cNvSpPr>
              <a:spLocks noChangeShapeType="1"/>
            </p:cNvSpPr>
            <p:nvPr/>
          </p:nvSpPr>
          <p:spPr bwMode="auto">
            <a:xfrm>
              <a:off x="2448" y="3800"/>
              <a:ext cx="0" cy="272"/>
            </a:xfrm>
            <a:prstGeom prst="line">
              <a:avLst/>
            </a:prstGeom>
            <a:noFill/>
            <a:ln w="12700">
              <a:solidFill>
                <a:srgbClr val="618FFD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223" name="Line 31"/>
            <p:cNvSpPr>
              <a:spLocks noChangeShapeType="1"/>
            </p:cNvSpPr>
            <p:nvPr/>
          </p:nvSpPr>
          <p:spPr bwMode="auto">
            <a:xfrm>
              <a:off x="2230" y="3896"/>
              <a:ext cx="0" cy="272"/>
            </a:xfrm>
            <a:prstGeom prst="line">
              <a:avLst/>
            </a:prstGeom>
            <a:noFill/>
            <a:ln w="12700">
              <a:solidFill>
                <a:srgbClr val="618FFD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224" name="Line 32"/>
            <p:cNvSpPr>
              <a:spLocks noChangeShapeType="1"/>
            </p:cNvSpPr>
            <p:nvPr/>
          </p:nvSpPr>
          <p:spPr bwMode="auto">
            <a:xfrm>
              <a:off x="2184" y="3888"/>
              <a:ext cx="0" cy="272"/>
            </a:xfrm>
            <a:prstGeom prst="line">
              <a:avLst/>
            </a:prstGeom>
            <a:noFill/>
            <a:ln w="12700">
              <a:solidFill>
                <a:srgbClr val="618FFD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225" name="Line 33"/>
            <p:cNvSpPr>
              <a:spLocks noChangeShapeType="1"/>
            </p:cNvSpPr>
            <p:nvPr/>
          </p:nvSpPr>
          <p:spPr bwMode="auto">
            <a:xfrm>
              <a:off x="1992" y="3755"/>
              <a:ext cx="0" cy="272"/>
            </a:xfrm>
            <a:prstGeom prst="line">
              <a:avLst/>
            </a:prstGeom>
            <a:noFill/>
            <a:ln w="12700">
              <a:solidFill>
                <a:srgbClr val="618FFD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226" name="Line 34"/>
            <p:cNvSpPr>
              <a:spLocks noChangeShapeType="1"/>
            </p:cNvSpPr>
            <p:nvPr/>
          </p:nvSpPr>
          <p:spPr bwMode="auto">
            <a:xfrm>
              <a:off x="2016" y="3816"/>
              <a:ext cx="0" cy="272"/>
            </a:xfrm>
            <a:prstGeom prst="line">
              <a:avLst/>
            </a:prstGeom>
            <a:noFill/>
            <a:ln w="12700">
              <a:solidFill>
                <a:srgbClr val="618FFD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227" name="Line 35"/>
            <p:cNvSpPr>
              <a:spLocks noChangeShapeType="1"/>
            </p:cNvSpPr>
            <p:nvPr/>
          </p:nvSpPr>
          <p:spPr bwMode="auto">
            <a:xfrm>
              <a:off x="2064" y="3843"/>
              <a:ext cx="0" cy="272"/>
            </a:xfrm>
            <a:prstGeom prst="line">
              <a:avLst/>
            </a:prstGeom>
            <a:noFill/>
            <a:ln w="12700">
              <a:solidFill>
                <a:srgbClr val="618FFD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228" name="Line 36"/>
            <p:cNvSpPr>
              <a:spLocks noChangeShapeType="1"/>
            </p:cNvSpPr>
            <p:nvPr/>
          </p:nvSpPr>
          <p:spPr bwMode="auto">
            <a:xfrm>
              <a:off x="2107" y="3849"/>
              <a:ext cx="0" cy="272"/>
            </a:xfrm>
            <a:prstGeom prst="line">
              <a:avLst/>
            </a:prstGeom>
            <a:noFill/>
            <a:ln w="12700">
              <a:solidFill>
                <a:srgbClr val="618FFD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8229" name="Text Box 37"/>
          <p:cNvSpPr txBox="1">
            <a:spLocks noChangeArrowheads="1"/>
          </p:cNvSpPr>
          <p:nvPr/>
        </p:nvSpPr>
        <p:spPr bwMode="auto">
          <a:xfrm>
            <a:off x="3048000" y="3657600"/>
            <a:ext cx="448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(3) Use molecular dynamics to sample configurations from each representative state</a:t>
            </a:r>
            <a:endParaRPr lang="en-US" sz="160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288230" name="Text Box 38"/>
          <p:cNvSpPr txBox="1">
            <a:spLocks noChangeArrowheads="1"/>
          </p:cNvSpPr>
          <p:nvPr/>
        </p:nvSpPr>
        <p:spPr bwMode="auto">
          <a:xfrm>
            <a:off x="4572000" y="762000"/>
            <a:ext cx="411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(2) Estimate potential of mean force along pathway?  (but, what</a:t>
            </a:r>
            <a:r>
              <a:rPr lang="ja-JP" altLang="en-US" sz="1800" b="0">
                <a:solidFill>
                  <a:schemeClr val="tx2"/>
                </a:solidFill>
                <a:latin typeface="Arial"/>
              </a:rPr>
              <a:t>’</a:t>
            </a:r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s the pathway?)</a:t>
            </a:r>
            <a:endParaRPr lang="en-US" sz="160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288231" name="Freeform 39"/>
          <p:cNvSpPr>
            <a:spLocks/>
          </p:cNvSpPr>
          <p:nvPr/>
        </p:nvSpPr>
        <p:spPr bwMode="auto">
          <a:xfrm>
            <a:off x="2273300" y="304800"/>
            <a:ext cx="381000" cy="685800"/>
          </a:xfrm>
          <a:custGeom>
            <a:avLst/>
            <a:gdLst>
              <a:gd name="T0" fmla="*/ 459 w 556"/>
              <a:gd name="T1" fmla="*/ 204 h 894"/>
              <a:gd name="T2" fmla="*/ 399 w 556"/>
              <a:gd name="T3" fmla="*/ 84 h 894"/>
              <a:gd name="T4" fmla="*/ 372 w 556"/>
              <a:gd name="T5" fmla="*/ 54 h 894"/>
              <a:gd name="T6" fmla="*/ 282 w 556"/>
              <a:gd name="T7" fmla="*/ 0 h 894"/>
              <a:gd name="T8" fmla="*/ 159 w 556"/>
              <a:gd name="T9" fmla="*/ 39 h 894"/>
              <a:gd name="T10" fmla="*/ 87 w 556"/>
              <a:gd name="T11" fmla="*/ 84 h 894"/>
              <a:gd name="T12" fmla="*/ 48 w 556"/>
              <a:gd name="T13" fmla="*/ 147 h 894"/>
              <a:gd name="T14" fmla="*/ 9 w 556"/>
              <a:gd name="T15" fmla="*/ 216 h 894"/>
              <a:gd name="T16" fmla="*/ 0 w 556"/>
              <a:gd name="T17" fmla="*/ 345 h 894"/>
              <a:gd name="T18" fmla="*/ 3 w 556"/>
              <a:gd name="T19" fmla="*/ 618 h 894"/>
              <a:gd name="T20" fmla="*/ 9 w 556"/>
              <a:gd name="T21" fmla="*/ 720 h 894"/>
              <a:gd name="T22" fmla="*/ 219 w 556"/>
              <a:gd name="T23" fmla="*/ 855 h 894"/>
              <a:gd name="T24" fmla="*/ 423 w 556"/>
              <a:gd name="T25" fmla="*/ 885 h 894"/>
              <a:gd name="T26" fmla="*/ 492 w 556"/>
              <a:gd name="T27" fmla="*/ 882 h 894"/>
              <a:gd name="T28" fmla="*/ 498 w 556"/>
              <a:gd name="T29" fmla="*/ 840 h 894"/>
              <a:gd name="T30" fmla="*/ 534 w 556"/>
              <a:gd name="T31" fmla="*/ 786 h 894"/>
              <a:gd name="T32" fmla="*/ 549 w 556"/>
              <a:gd name="T33" fmla="*/ 735 h 894"/>
              <a:gd name="T34" fmla="*/ 555 w 556"/>
              <a:gd name="T35" fmla="*/ 705 h 894"/>
              <a:gd name="T36" fmla="*/ 510 w 556"/>
              <a:gd name="T37" fmla="*/ 636 h 894"/>
              <a:gd name="T38" fmla="*/ 234 w 556"/>
              <a:gd name="T39" fmla="*/ 585 h 894"/>
              <a:gd name="T40" fmla="*/ 177 w 556"/>
              <a:gd name="T41" fmla="*/ 531 h 894"/>
              <a:gd name="T42" fmla="*/ 186 w 556"/>
              <a:gd name="T43" fmla="*/ 414 h 894"/>
              <a:gd name="T44" fmla="*/ 243 w 556"/>
              <a:gd name="T45" fmla="*/ 375 h 894"/>
              <a:gd name="T46" fmla="*/ 273 w 556"/>
              <a:gd name="T47" fmla="*/ 369 h 894"/>
              <a:gd name="T48" fmla="*/ 420 w 556"/>
              <a:gd name="T49" fmla="*/ 363 h 894"/>
              <a:gd name="T50" fmla="*/ 453 w 556"/>
              <a:gd name="T51" fmla="*/ 342 h 894"/>
              <a:gd name="T52" fmla="*/ 489 w 556"/>
              <a:gd name="T53" fmla="*/ 321 h 894"/>
              <a:gd name="T54" fmla="*/ 483 w 556"/>
              <a:gd name="T55" fmla="*/ 270 h 894"/>
              <a:gd name="T56" fmla="*/ 477 w 556"/>
              <a:gd name="T57" fmla="*/ 219 h 894"/>
              <a:gd name="T58" fmla="*/ 471 w 556"/>
              <a:gd name="T59" fmla="*/ 210 h 894"/>
              <a:gd name="T60" fmla="*/ 456 w 556"/>
              <a:gd name="T61" fmla="*/ 213 h 894"/>
              <a:gd name="T62" fmla="*/ 459 w 556"/>
              <a:gd name="T63" fmla="*/ 204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56" h="894">
                <a:moveTo>
                  <a:pt x="459" y="204"/>
                </a:moveTo>
                <a:cubicBezTo>
                  <a:pt x="431" y="166"/>
                  <a:pt x="411" y="130"/>
                  <a:pt x="399" y="84"/>
                </a:cubicBezTo>
                <a:cubicBezTo>
                  <a:pt x="396" y="71"/>
                  <a:pt x="382" y="64"/>
                  <a:pt x="372" y="54"/>
                </a:cubicBezTo>
                <a:cubicBezTo>
                  <a:pt x="348" y="30"/>
                  <a:pt x="315" y="8"/>
                  <a:pt x="282" y="0"/>
                </a:cubicBezTo>
                <a:cubicBezTo>
                  <a:pt x="239" y="9"/>
                  <a:pt x="200" y="29"/>
                  <a:pt x="159" y="39"/>
                </a:cubicBezTo>
                <a:cubicBezTo>
                  <a:pt x="136" y="55"/>
                  <a:pt x="110" y="67"/>
                  <a:pt x="87" y="84"/>
                </a:cubicBezTo>
                <a:cubicBezTo>
                  <a:pt x="62" y="103"/>
                  <a:pt x="65" y="125"/>
                  <a:pt x="48" y="147"/>
                </a:cubicBezTo>
                <a:cubicBezTo>
                  <a:pt x="32" y="168"/>
                  <a:pt x="21" y="192"/>
                  <a:pt x="9" y="216"/>
                </a:cubicBezTo>
                <a:cubicBezTo>
                  <a:pt x="2" y="259"/>
                  <a:pt x="2" y="302"/>
                  <a:pt x="0" y="345"/>
                </a:cubicBezTo>
                <a:cubicBezTo>
                  <a:pt x="1" y="436"/>
                  <a:pt x="1" y="527"/>
                  <a:pt x="3" y="618"/>
                </a:cubicBezTo>
                <a:cubicBezTo>
                  <a:pt x="3" y="632"/>
                  <a:pt x="7" y="700"/>
                  <a:pt x="9" y="720"/>
                </a:cubicBezTo>
                <a:cubicBezTo>
                  <a:pt x="21" y="843"/>
                  <a:pt x="121" y="839"/>
                  <a:pt x="219" y="855"/>
                </a:cubicBezTo>
                <a:cubicBezTo>
                  <a:pt x="277" y="884"/>
                  <a:pt x="361" y="881"/>
                  <a:pt x="423" y="885"/>
                </a:cubicBezTo>
                <a:cubicBezTo>
                  <a:pt x="446" y="884"/>
                  <a:pt x="472" y="894"/>
                  <a:pt x="492" y="882"/>
                </a:cubicBezTo>
                <a:cubicBezTo>
                  <a:pt x="504" y="875"/>
                  <a:pt x="490" y="852"/>
                  <a:pt x="498" y="840"/>
                </a:cubicBezTo>
                <a:cubicBezTo>
                  <a:pt x="510" y="822"/>
                  <a:pt x="523" y="805"/>
                  <a:pt x="534" y="786"/>
                </a:cubicBezTo>
                <a:cubicBezTo>
                  <a:pt x="543" y="770"/>
                  <a:pt x="545" y="752"/>
                  <a:pt x="549" y="735"/>
                </a:cubicBezTo>
                <a:cubicBezTo>
                  <a:pt x="551" y="725"/>
                  <a:pt x="555" y="705"/>
                  <a:pt x="555" y="705"/>
                </a:cubicBezTo>
                <a:cubicBezTo>
                  <a:pt x="551" y="662"/>
                  <a:pt x="556" y="643"/>
                  <a:pt x="510" y="636"/>
                </a:cubicBezTo>
                <a:cubicBezTo>
                  <a:pt x="421" y="601"/>
                  <a:pt x="328" y="598"/>
                  <a:pt x="234" y="585"/>
                </a:cubicBezTo>
                <a:cubicBezTo>
                  <a:pt x="195" y="566"/>
                  <a:pt x="201" y="563"/>
                  <a:pt x="177" y="531"/>
                </a:cubicBezTo>
                <a:cubicBezTo>
                  <a:pt x="172" y="494"/>
                  <a:pt x="160" y="446"/>
                  <a:pt x="186" y="414"/>
                </a:cubicBezTo>
                <a:cubicBezTo>
                  <a:pt x="199" y="399"/>
                  <a:pt x="223" y="380"/>
                  <a:pt x="243" y="375"/>
                </a:cubicBezTo>
                <a:cubicBezTo>
                  <a:pt x="253" y="373"/>
                  <a:pt x="273" y="369"/>
                  <a:pt x="273" y="369"/>
                </a:cubicBezTo>
                <a:cubicBezTo>
                  <a:pt x="311" y="382"/>
                  <a:pt x="380" y="365"/>
                  <a:pt x="420" y="363"/>
                </a:cubicBezTo>
                <a:cubicBezTo>
                  <a:pt x="432" y="357"/>
                  <a:pt x="442" y="348"/>
                  <a:pt x="453" y="342"/>
                </a:cubicBezTo>
                <a:cubicBezTo>
                  <a:pt x="470" y="334"/>
                  <a:pt x="476" y="334"/>
                  <a:pt x="489" y="321"/>
                </a:cubicBezTo>
                <a:cubicBezTo>
                  <a:pt x="495" y="304"/>
                  <a:pt x="503" y="277"/>
                  <a:pt x="483" y="270"/>
                </a:cubicBezTo>
                <a:cubicBezTo>
                  <a:pt x="469" y="251"/>
                  <a:pt x="471" y="241"/>
                  <a:pt x="477" y="219"/>
                </a:cubicBezTo>
                <a:cubicBezTo>
                  <a:pt x="475" y="216"/>
                  <a:pt x="474" y="211"/>
                  <a:pt x="471" y="210"/>
                </a:cubicBezTo>
                <a:cubicBezTo>
                  <a:pt x="466" y="209"/>
                  <a:pt x="460" y="216"/>
                  <a:pt x="456" y="213"/>
                </a:cubicBezTo>
                <a:cubicBezTo>
                  <a:pt x="453" y="211"/>
                  <a:pt x="459" y="201"/>
                  <a:pt x="459" y="204"/>
                </a:cubicBezTo>
                <a:close/>
              </a:path>
            </a:pathLst>
          </a:custGeom>
          <a:solidFill>
            <a:srgbClr val="FF261B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8232" name="AutoShape 40"/>
          <p:cNvSpPr>
            <a:spLocks noChangeArrowheads="1"/>
          </p:cNvSpPr>
          <p:nvPr/>
        </p:nvSpPr>
        <p:spPr bwMode="auto">
          <a:xfrm>
            <a:off x="2501900" y="598488"/>
            <a:ext cx="203200" cy="152400"/>
          </a:xfrm>
          <a:prstGeom prst="star5">
            <a:avLst/>
          </a:prstGeom>
          <a:solidFill>
            <a:srgbClr val="FAFD00"/>
          </a:solidFill>
          <a:ln w="12700">
            <a:solidFill>
              <a:srgbClr val="FF261B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8233" name="Freeform 41"/>
          <p:cNvSpPr>
            <a:spLocks/>
          </p:cNvSpPr>
          <p:nvPr/>
        </p:nvSpPr>
        <p:spPr bwMode="auto">
          <a:xfrm>
            <a:off x="2241550" y="1371600"/>
            <a:ext cx="381000" cy="685800"/>
          </a:xfrm>
          <a:custGeom>
            <a:avLst/>
            <a:gdLst>
              <a:gd name="T0" fmla="*/ 459 w 556"/>
              <a:gd name="T1" fmla="*/ 204 h 894"/>
              <a:gd name="T2" fmla="*/ 399 w 556"/>
              <a:gd name="T3" fmla="*/ 84 h 894"/>
              <a:gd name="T4" fmla="*/ 372 w 556"/>
              <a:gd name="T5" fmla="*/ 54 h 894"/>
              <a:gd name="T6" fmla="*/ 282 w 556"/>
              <a:gd name="T7" fmla="*/ 0 h 894"/>
              <a:gd name="T8" fmla="*/ 159 w 556"/>
              <a:gd name="T9" fmla="*/ 39 h 894"/>
              <a:gd name="T10" fmla="*/ 87 w 556"/>
              <a:gd name="T11" fmla="*/ 84 h 894"/>
              <a:gd name="T12" fmla="*/ 48 w 556"/>
              <a:gd name="T13" fmla="*/ 147 h 894"/>
              <a:gd name="T14" fmla="*/ 9 w 556"/>
              <a:gd name="T15" fmla="*/ 216 h 894"/>
              <a:gd name="T16" fmla="*/ 0 w 556"/>
              <a:gd name="T17" fmla="*/ 345 h 894"/>
              <a:gd name="T18" fmla="*/ 3 w 556"/>
              <a:gd name="T19" fmla="*/ 618 h 894"/>
              <a:gd name="T20" fmla="*/ 9 w 556"/>
              <a:gd name="T21" fmla="*/ 720 h 894"/>
              <a:gd name="T22" fmla="*/ 219 w 556"/>
              <a:gd name="T23" fmla="*/ 855 h 894"/>
              <a:gd name="T24" fmla="*/ 423 w 556"/>
              <a:gd name="T25" fmla="*/ 885 h 894"/>
              <a:gd name="T26" fmla="*/ 492 w 556"/>
              <a:gd name="T27" fmla="*/ 882 h 894"/>
              <a:gd name="T28" fmla="*/ 498 w 556"/>
              <a:gd name="T29" fmla="*/ 840 h 894"/>
              <a:gd name="T30" fmla="*/ 534 w 556"/>
              <a:gd name="T31" fmla="*/ 786 h 894"/>
              <a:gd name="T32" fmla="*/ 549 w 556"/>
              <a:gd name="T33" fmla="*/ 735 h 894"/>
              <a:gd name="T34" fmla="*/ 555 w 556"/>
              <a:gd name="T35" fmla="*/ 705 h 894"/>
              <a:gd name="T36" fmla="*/ 510 w 556"/>
              <a:gd name="T37" fmla="*/ 636 h 894"/>
              <a:gd name="T38" fmla="*/ 234 w 556"/>
              <a:gd name="T39" fmla="*/ 585 h 894"/>
              <a:gd name="T40" fmla="*/ 177 w 556"/>
              <a:gd name="T41" fmla="*/ 531 h 894"/>
              <a:gd name="T42" fmla="*/ 186 w 556"/>
              <a:gd name="T43" fmla="*/ 414 h 894"/>
              <a:gd name="T44" fmla="*/ 243 w 556"/>
              <a:gd name="T45" fmla="*/ 375 h 894"/>
              <a:gd name="T46" fmla="*/ 273 w 556"/>
              <a:gd name="T47" fmla="*/ 369 h 894"/>
              <a:gd name="T48" fmla="*/ 420 w 556"/>
              <a:gd name="T49" fmla="*/ 363 h 894"/>
              <a:gd name="T50" fmla="*/ 453 w 556"/>
              <a:gd name="T51" fmla="*/ 342 h 894"/>
              <a:gd name="T52" fmla="*/ 489 w 556"/>
              <a:gd name="T53" fmla="*/ 321 h 894"/>
              <a:gd name="T54" fmla="*/ 483 w 556"/>
              <a:gd name="T55" fmla="*/ 270 h 894"/>
              <a:gd name="T56" fmla="*/ 477 w 556"/>
              <a:gd name="T57" fmla="*/ 219 h 894"/>
              <a:gd name="T58" fmla="*/ 471 w 556"/>
              <a:gd name="T59" fmla="*/ 210 h 894"/>
              <a:gd name="T60" fmla="*/ 456 w 556"/>
              <a:gd name="T61" fmla="*/ 213 h 894"/>
              <a:gd name="T62" fmla="*/ 459 w 556"/>
              <a:gd name="T63" fmla="*/ 204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56" h="894">
                <a:moveTo>
                  <a:pt x="459" y="204"/>
                </a:moveTo>
                <a:cubicBezTo>
                  <a:pt x="431" y="166"/>
                  <a:pt x="411" y="130"/>
                  <a:pt x="399" y="84"/>
                </a:cubicBezTo>
                <a:cubicBezTo>
                  <a:pt x="396" y="71"/>
                  <a:pt x="382" y="64"/>
                  <a:pt x="372" y="54"/>
                </a:cubicBezTo>
                <a:cubicBezTo>
                  <a:pt x="348" y="30"/>
                  <a:pt x="315" y="8"/>
                  <a:pt x="282" y="0"/>
                </a:cubicBezTo>
                <a:cubicBezTo>
                  <a:pt x="239" y="9"/>
                  <a:pt x="200" y="29"/>
                  <a:pt x="159" y="39"/>
                </a:cubicBezTo>
                <a:cubicBezTo>
                  <a:pt x="136" y="55"/>
                  <a:pt x="110" y="67"/>
                  <a:pt x="87" y="84"/>
                </a:cubicBezTo>
                <a:cubicBezTo>
                  <a:pt x="62" y="103"/>
                  <a:pt x="65" y="125"/>
                  <a:pt x="48" y="147"/>
                </a:cubicBezTo>
                <a:cubicBezTo>
                  <a:pt x="32" y="168"/>
                  <a:pt x="21" y="192"/>
                  <a:pt x="9" y="216"/>
                </a:cubicBezTo>
                <a:cubicBezTo>
                  <a:pt x="2" y="259"/>
                  <a:pt x="2" y="302"/>
                  <a:pt x="0" y="345"/>
                </a:cubicBezTo>
                <a:cubicBezTo>
                  <a:pt x="1" y="436"/>
                  <a:pt x="1" y="527"/>
                  <a:pt x="3" y="618"/>
                </a:cubicBezTo>
                <a:cubicBezTo>
                  <a:pt x="3" y="632"/>
                  <a:pt x="7" y="700"/>
                  <a:pt x="9" y="720"/>
                </a:cubicBezTo>
                <a:cubicBezTo>
                  <a:pt x="21" y="843"/>
                  <a:pt x="121" y="839"/>
                  <a:pt x="219" y="855"/>
                </a:cubicBezTo>
                <a:cubicBezTo>
                  <a:pt x="277" y="884"/>
                  <a:pt x="361" y="881"/>
                  <a:pt x="423" y="885"/>
                </a:cubicBezTo>
                <a:cubicBezTo>
                  <a:pt x="446" y="884"/>
                  <a:pt x="472" y="894"/>
                  <a:pt x="492" y="882"/>
                </a:cubicBezTo>
                <a:cubicBezTo>
                  <a:pt x="504" y="875"/>
                  <a:pt x="490" y="852"/>
                  <a:pt x="498" y="840"/>
                </a:cubicBezTo>
                <a:cubicBezTo>
                  <a:pt x="510" y="822"/>
                  <a:pt x="523" y="805"/>
                  <a:pt x="534" y="786"/>
                </a:cubicBezTo>
                <a:cubicBezTo>
                  <a:pt x="543" y="770"/>
                  <a:pt x="545" y="752"/>
                  <a:pt x="549" y="735"/>
                </a:cubicBezTo>
                <a:cubicBezTo>
                  <a:pt x="551" y="725"/>
                  <a:pt x="555" y="705"/>
                  <a:pt x="555" y="705"/>
                </a:cubicBezTo>
                <a:cubicBezTo>
                  <a:pt x="551" y="662"/>
                  <a:pt x="556" y="643"/>
                  <a:pt x="510" y="636"/>
                </a:cubicBezTo>
                <a:cubicBezTo>
                  <a:pt x="421" y="601"/>
                  <a:pt x="328" y="598"/>
                  <a:pt x="234" y="585"/>
                </a:cubicBezTo>
                <a:cubicBezTo>
                  <a:pt x="195" y="566"/>
                  <a:pt x="201" y="563"/>
                  <a:pt x="177" y="531"/>
                </a:cubicBezTo>
                <a:cubicBezTo>
                  <a:pt x="172" y="494"/>
                  <a:pt x="160" y="446"/>
                  <a:pt x="186" y="414"/>
                </a:cubicBezTo>
                <a:cubicBezTo>
                  <a:pt x="199" y="399"/>
                  <a:pt x="223" y="380"/>
                  <a:pt x="243" y="375"/>
                </a:cubicBezTo>
                <a:cubicBezTo>
                  <a:pt x="253" y="373"/>
                  <a:pt x="273" y="369"/>
                  <a:pt x="273" y="369"/>
                </a:cubicBezTo>
                <a:cubicBezTo>
                  <a:pt x="311" y="382"/>
                  <a:pt x="380" y="365"/>
                  <a:pt x="420" y="363"/>
                </a:cubicBezTo>
                <a:cubicBezTo>
                  <a:pt x="432" y="357"/>
                  <a:pt x="442" y="348"/>
                  <a:pt x="453" y="342"/>
                </a:cubicBezTo>
                <a:cubicBezTo>
                  <a:pt x="470" y="334"/>
                  <a:pt x="476" y="334"/>
                  <a:pt x="489" y="321"/>
                </a:cubicBezTo>
                <a:cubicBezTo>
                  <a:pt x="495" y="304"/>
                  <a:pt x="503" y="277"/>
                  <a:pt x="483" y="270"/>
                </a:cubicBezTo>
                <a:cubicBezTo>
                  <a:pt x="469" y="251"/>
                  <a:pt x="471" y="241"/>
                  <a:pt x="477" y="219"/>
                </a:cubicBezTo>
                <a:cubicBezTo>
                  <a:pt x="475" y="216"/>
                  <a:pt x="474" y="211"/>
                  <a:pt x="471" y="210"/>
                </a:cubicBezTo>
                <a:cubicBezTo>
                  <a:pt x="466" y="209"/>
                  <a:pt x="460" y="216"/>
                  <a:pt x="456" y="213"/>
                </a:cubicBezTo>
                <a:cubicBezTo>
                  <a:pt x="453" y="211"/>
                  <a:pt x="459" y="201"/>
                  <a:pt x="459" y="204"/>
                </a:cubicBezTo>
                <a:close/>
              </a:path>
            </a:pathLst>
          </a:custGeom>
          <a:solidFill>
            <a:srgbClr val="FF261B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8234" name="AutoShape 42"/>
          <p:cNvSpPr>
            <a:spLocks noChangeArrowheads="1"/>
          </p:cNvSpPr>
          <p:nvPr/>
        </p:nvSpPr>
        <p:spPr bwMode="auto">
          <a:xfrm>
            <a:off x="2470150" y="1654175"/>
            <a:ext cx="203200" cy="152400"/>
          </a:xfrm>
          <a:prstGeom prst="star5">
            <a:avLst/>
          </a:prstGeom>
          <a:solidFill>
            <a:schemeClr val="tx2"/>
          </a:solidFill>
          <a:ln w="12700">
            <a:solidFill>
              <a:srgbClr val="FF261B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8235" name="AutoShape 43"/>
          <p:cNvSpPr>
            <a:spLocks noChangeArrowheads="1"/>
          </p:cNvSpPr>
          <p:nvPr/>
        </p:nvSpPr>
        <p:spPr bwMode="auto">
          <a:xfrm>
            <a:off x="939800" y="609600"/>
            <a:ext cx="203200" cy="152400"/>
          </a:xfrm>
          <a:prstGeom prst="star5">
            <a:avLst/>
          </a:prstGeom>
          <a:solidFill>
            <a:srgbClr val="FAFD00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8236" name="AutoShape 44"/>
          <p:cNvSpPr>
            <a:spLocks noChangeArrowheads="1"/>
          </p:cNvSpPr>
          <p:nvPr/>
        </p:nvSpPr>
        <p:spPr bwMode="auto">
          <a:xfrm>
            <a:off x="908050" y="1676400"/>
            <a:ext cx="203200" cy="152400"/>
          </a:xfrm>
          <a:prstGeom prst="star5">
            <a:avLst/>
          </a:prstGeom>
          <a:solidFill>
            <a:schemeClr val="tx2"/>
          </a:solidFill>
          <a:ln w="12700">
            <a:solidFill>
              <a:srgbClr val="FF261B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8237" name="Line 45"/>
          <p:cNvSpPr>
            <a:spLocks noChangeShapeType="1"/>
          </p:cNvSpPr>
          <p:nvPr/>
        </p:nvSpPr>
        <p:spPr bwMode="auto">
          <a:xfrm>
            <a:off x="1316038" y="1752600"/>
            <a:ext cx="7429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8238" name="Line 46"/>
          <p:cNvSpPr>
            <a:spLocks noChangeShapeType="1"/>
          </p:cNvSpPr>
          <p:nvPr/>
        </p:nvSpPr>
        <p:spPr bwMode="auto">
          <a:xfrm>
            <a:off x="1371600" y="685800"/>
            <a:ext cx="7429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8239" name="Line 47"/>
          <p:cNvSpPr>
            <a:spLocks noChangeShapeType="1"/>
          </p:cNvSpPr>
          <p:nvPr/>
        </p:nvSpPr>
        <p:spPr bwMode="auto">
          <a:xfrm rot="-5400000">
            <a:off x="762000" y="1219200"/>
            <a:ext cx="609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8240" name="Line 48"/>
          <p:cNvSpPr>
            <a:spLocks noChangeShapeType="1"/>
          </p:cNvSpPr>
          <p:nvPr/>
        </p:nvSpPr>
        <p:spPr bwMode="auto">
          <a:xfrm rot="-5400000">
            <a:off x="2413000" y="1219200"/>
            <a:ext cx="609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8241" name="Text Box 49"/>
          <p:cNvSpPr txBox="1">
            <a:spLocks noChangeArrowheads="1"/>
          </p:cNvSpPr>
          <p:nvPr/>
        </p:nvSpPr>
        <p:spPr bwMode="auto">
          <a:xfrm>
            <a:off x="304800" y="100488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b="0">
                <a:solidFill>
                  <a:schemeClr val="tx2"/>
                </a:solidFill>
                <a:latin typeface="Symbol" charset="0"/>
              </a:rPr>
              <a:t>D</a:t>
            </a:r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G</a:t>
            </a:r>
            <a:r>
              <a:rPr lang="en-US" sz="1800" b="0" baseline="-25000">
                <a:solidFill>
                  <a:schemeClr val="tx2"/>
                </a:solidFill>
                <a:latin typeface="Times New Roman" charset="0"/>
              </a:rPr>
              <a:t>free</a:t>
            </a:r>
            <a:endParaRPr lang="en-US" sz="1800" b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288242" name="Text Box 50"/>
          <p:cNvSpPr txBox="1">
            <a:spLocks noChangeArrowheads="1"/>
          </p:cNvSpPr>
          <p:nvPr/>
        </p:nvSpPr>
        <p:spPr bwMode="auto">
          <a:xfrm>
            <a:off x="2819400" y="100488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b="0">
                <a:solidFill>
                  <a:schemeClr val="tx2"/>
                </a:solidFill>
                <a:latin typeface="Symbol" charset="0"/>
              </a:rPr>
              <a:t>D</a:t>
            </a:r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G</a:t>
            </a:r>
            <a:r>
              <a:rPr lang="en-US" sz="1800" b="0" baseline="-25000">
                <a:solidFill>
                  <a:schemeClr val="tx2"/>
                </a:solidFill>
                <a:latin typeface="Times New Roman" charset="0"/>
              </a:rPr>
              <a:t>bound</a:t>
            </a:r>
            <a:endParaRPr lang="en-US" sz="1800" b="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288243" name="Text Box 51"/>
          <p:cNvSpPr txBox="1">
            <a:spLocks noChangeArrowheads="1"/>
          </p:cNvSpPr>
          <p:nvPr/>
        </p:nvSpPr>
        <p:spPr bwMode="auto">
          <a:xfrm>
            <a:off x="0" y="2057400"/>
            <a:ext cx="4191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 (1) Use free energy perturbation methods to estimate relative free energies</a:t>
            </a:r>
          </a:p>
          <a:p>
            <a:pPr algn="ctr" eaLnBrk="0" hangingPunct="0"/>
            <a:r>
              <a:rPr lang="en-US" sz="1600" b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sz="1800" b="0">
                <a:solidFill>
                  <a:schemeClr val="tx2"/>
                </a:solidFill>
                <a:latin typeface="Symbol" charset="0"/>
              </a:rPr>
              <a:t>DD</a:t>
            </a:r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G =</a:t>
            </a:r>
            <a:r>
              <a:rPr lang="en-US" sz="1800" b="0">
                <a:solidFill>
                  <a:schemeClr val="tx2"/>
                </a:solidFill>
                <a:latin typeface="Symbol" charset="0"/>
              </a:rPr>
              <a:t>D</a:t>
            </a:r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G</a:t>
            </a:r>
            <a:r>
              <a:rPr lang="en-US" sz="1800" b="0" baseline="-25000">
                <a:solidFill>
                  <a:schemeClr val="tx2"/>
                </a:solidFill>
                <a:latin typeface="Times New Roman" charset="0"/>
              </a:rPr>
              <a:t>free</a:t>
            </a:r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 - </a:t>
            </a:r>
            <a:r>
              <a:rPr lang="en-US" sz="1800" b="0">
                <a:solidFill>
                  <a:schemeClr val="tx2"/>
                </a:solidFill>
                <a:latin typeface="Symbol" charset="0"/>
              </a:rPr>
              <a:t>D</a:t>
            </a:r>
            <a:r>
              <a:rPr lang="en-US" sz="1800" b="0">
                <a:solidFill>
                  <a:schemeClr val="tx2"/>
                </a:solidFill>
                <a:latin typeface="Times New Roman" charset="0"/>
              </a:rPr>
              <a:t>G</a:t>
            </a:r>
            <a:r>
              <a:rPr lang="en-US" sz="1800" b="0" baseline="-25000">
                <a:solidFill>
                  <a:schemeClr val="tx2"/>
                </a:solidFill>
                <a:latin typeface="Times New Roman" charset="0"/>
              </a:rPr>
              <a:t>bound</a:t>
            </a:r>
            <a:endParaRPr lang="en-US" sz="1800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1288244" name="Text Box 52"/>
          <p:cNvSpPr txBox="1">
            <a:spLocks noChangeArrowheads="1"/>
          </p:cNvSpPr>
          <p:nvPr/>
        </p:nvSpPr>
        <p:spPr bwMode="auto">
          <a:xfrm>
            <a:off x="0" y="5257800"/>
            <a:ext cx="30845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600" b="0">
                <a:solidFill>
                  <a:schemeClr val="tx2"/>
                </a:solidFill>
                <a:latin typeface="Times New Roman" charset="0"/>
              </a:rPr>
              <a:t>estimate free energy at each state as an average of the free energy of the sampled configurations</a:t>
            </a:r>
          </a:p>
        </p:txBody>
      </p:sp>
      <p:sp>
        <p:nvSpPr>
          <p:cNvPr id="1288245" name="Line 53"/>
          <p:cNvSpPr>
            <a:spLocks noChangeShapeType="1"/>
          </p:cNvSpPr>
          <p:nvPr/>
        </p:nvSpPr>
        <p:spPr bwMode="auto">
          <a:xfrm flipH="1">
            <a:off x="1600200" y="4800600"/>
            <a:ext cx="381000" cy="533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8246" name="Line 54"/>
          <p:cNvSpPr>
            <a:spLocks noChangeShapeType="1"/>
          </p:cNvSpPr>
          <p:nvPr/>
        </p:nvSpPr>
        <p:spPr bwMode="auto">
          <a:xfrm flipV="1">
            <a:off x="3048000" y="5410200"/>
            <a:ext cx="990600" cy="228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8247" name="Rectangle 55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5791200" cy="457200"/>
          </a:xfrm>
        </p:spPr>
        <p:txBody>
          <a:bodyPr/>
          <a:lstStyle/>
          <a:p>
            <a:r>
              <a:rPr lang="en-US" sz="2400">
                <a:solidFill>
                  <a:srgbClr val="FF261B"/>
                </a:solidFill>
              </a:rPr>
              <a:t>how to estimate free energies?</a:t>
            </a:r>
          </a:p>
        </p:txBody>
      </p:sp>
      <p:sp>
        <p:nvSpPr>
          <p:cNvPr id="1288248" name="Rectangle 56"/>
          <p:cNvSpPr>
            <a:spLocks noChangeArrowheads="1"/>
          </p:cNvSpPr>
          <p:nvPr/>
        </p:nvSpPr>
        <p:spPr bwMode="auto">
          <a:xfrm>
            <a:off x="3352800" y="152400"/>
            <a:ext cx="419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8249" name="Text Box 57"/>
          <p:cNvSpPr txBox="1">
            <a:spLocks noChangeArrowheads="1"/>
          </p:cNvSpPr>
          <p:nvPr/>
        </p:nvSpPr>
        <p:spPr bwMode="auto">
          <a:xfrm>
            <a:off x="2129884" y="6018296"/>
            <a:ext cx="5307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261B"/>
                </a:solidFill>
                <a:latin typeface="Times New Roman" charset="0"/>
              </a:rPr>
              <a:t>how do we estimate this free energy???</a:t>
            </a:r>
            <a:endParaRPr lang="en-US" sz="3600" b="1" dirty="0">
              <a:solidFill>
                <a:srgbClr val="FF261B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95309"/>
      </p:ext>
    </p:extLst>
  </p:cSld>
  <p:clrMapOvr>
    <a:masterClrMapping/>
  </p:clrMapOvr>
  <p:transition xmlns:p14="http://schemas.microsoft.com/office/powerpoint/2010/main"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Input for </a:t>
            </a:r>
            <a:r>
              <a:rPr lang="en-US" dirty="0" err="1" smtClean="0"/>
              <a:t>MMPBSA.py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urier"/>
                <a:cs typeface="Courier"/>
              </a:rPr>
              <a:t>mmpbsa</a:t>
            </a:r>
            <a:r>
              <a:rPr lang="en-US" dirty="0">
                <a:latin typeface="Courier"/>
                <a:cs typeface="Courier"/>
              </a:rPr>
              <a:t> input 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&amp;general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>
                <a:latin typeface="Courier"/>
                <a:cs typeface="Courier"/>
              </a:rPr>
              <a:t>interval=1, </a:t>
            </a:r>
            <a:r>
              <a:rPr lang="en-US" dirty="0" err="1">
                <a:latin typeface="Courier"/>
                <a:cs typeface="Courier"/>
              </a:rPr>
              <a:t>netcdf</a:t>
            </a:r>
            <a:r>
              <a:rPr lang="en-US" dirty="0">
                <a:latin typeface="Courier"/>
                <a:cs typeface="Courier"/>
              </a:rPr>
              <a:t>=1,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  entropy=1, </a:t>
            </a:r>
            <a:r>
              <a:rPr lang="en-US" dirty="0" err="1">
                <a:latin typeface="Courier"/>
                <a:cs typeface="Courier"/>
              </a:rPr>
              <a:t>use_sander</a:t>
            </a:r>
            <a:r>
              <a:rPr lang="en-US" dirty="0">
                <a:latin typeface="Courier"/>
                <a:cs typeface="Courier"/>
              </a:rPr>
              <a:t>=1,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/</a:t>
            </a:r>
          </a:p>
          <a:p>
            <a:pPr marL="0" indent="0">
              <a:buNone/>
            </a:pPr>
            <a:r>
              <a:rPr lang="hu-HU" dirty="0">
                <a:latin typeface="Courier"/>
                <a:cs typeface="Courier"/>
              </a:rPr>
              <a:t>&amp;gb</a:t>
            </a:r>
          </a:p>
          <a:p>
            <a:pPr marL="0" indent="0">
              <a:buNone/>
            </a:pPr>
            <a:r>
              <a:rPr lang="hu-HU" dirty="0">
                <a:latin typeface="Courier"/>
                <a:cs typeface="Courier"/>
              </a:rPr>
              <a:t>  igb=8</a:t>
            </a:r>
          </a:p>
          <a:p>
            <a:pPr marL="0" indent="0">
              <a:buNone/>
            </a:pPr>
            <a:r>
              <a:rPr lang="hu-HU" dirty="0">
                <a:latin typeface="Courier"/>
                <a:cs typeface="Courier"/>
              </a:rPr>
              <a:t>/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976" y="6426404"/>
            <a:ext cx="366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*</a:t>
            </a:r>
            <a:r>
              <a:rPr lang="en-US" dirty="0" smtClean="0"/>
              <a:t>Noticed that the input is sander-like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73572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MMPBSA.py Output File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2057400"/>
            <a:ext cx="8991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Differences (Complex - Receptor -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Ligand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Energy Component            Average              Std. Dev.   Std. Err. of Mean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-------------------------------------------------------------------------------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VDWAALS                    -62.2274                1.2308              0.8703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EEL                        -33.7281                1.3763              0.9732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EGB                         38.4442                3.1763              2.2460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ESURF                       -8.4200                0.0449              0.0318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DELTA G gas                -95.9555                0.1455              0.1029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DELTA G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solv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30.0242                3.1314              2.2142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DELTA TOTAL                -65.9314                2.9858              2.1113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-------------------------------------------------------------------------------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-------------------------------------------------------------------------------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38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MMPBSA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83" y="1600200"/>
            <a:ext cx="8405417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Extreme care should be taken when interpreting results!!!</a:t>
            </a:r>
          </a:p>
          <a:p>
            <a:r>
              <a:rPr lang="en-US" dirty="0" smtClean="0"/>
              <a:t>Run multiple simulations</a:t>
            </a:r>
          </a:p>
          <a:p>
            <a:pPr lvl="2"/>
            <a:r>
              <a:rPr lang="en-US" dirty="0" smtClean="0"/>
              <a:t>Make sure </a:t>
            </a:r>
            <a:r>
              <a:rPr lang="en-US" smtClean="0"/>
              <a:t>that the snapshots </a:t>
            </a:r>
            <a:r>
              <a:rPr lang="en-US" dirty="0" smtClean="0"/>
              <a:t>are not correlated</a:t>
            </a:r>
          </a:p>
          <a:p>
            <a:r>
              <a:rPr lang="en-US" dirty="0" smtClean="0"/>
              <a:t>Great for comparing the </a:t>
            </a:r>
            <a:r>
              <a:rPr lang="en-US" b="1" dirty="0" smtClean="0"/>
              <a:t>relative</a:t>
            </a:r>
            <a:r>
              <a:rPr lang="en-US" dirty="0" smtClean="0"/>
              <a:t> F.E. of binding for a group of inhibitors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7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Text Box 2"/>
          <p:cNvSpPr txBox="1">
            <a:spLocks noChangeArrowheads="1"/>
          </p:cNvSpPr>
          <p:nvPr/>
        </p:nvSpPr>
        <p:spPr bwMode="auto">
          <a:xfrm>
            <a:off x="1066800" y="2438400"/>
            <a:ext cx="7018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</a:rPr>
              <a:t>Yes, but free energies are only as good as the model</a:t>
            </a:r>
          </a:p>
        </p:txBody>
      </p:sp>
      <p:sp>
        <p:nvSpPr>
          <p:cNvPr id="614403" name="Text Box 3"/>
          <p:cNvSpPr txBox="1">
            <a:spLocks noChangeArrowheads="1"/>
          </p:cNvSpPr>
          <p:nvPr/>
        </p:nvSpPr>
        <p:spPr bwMode="auto">
          <a:xfrm>
            <a:off x="1257300" y="2971800"/>
            <a:ext cx="66675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Arial Narrow" charset="0"/>
              </a:rPr>
              <a:t>Implicit solvent will not model a specific water interaction</a:t>
            </a:r>
          </a:p>
          <a:p>
            <a:pPr algn="ctr"/>
            <a:r>
              <a:rPr lang="en-US" sz="2400">
                <a:latin typeface="Arial Narrow" charset="0"/>
              </a:rPr>
              <a:t>Implicit counterions will not model a specific ion interaction</a:t>
            </a:r>
          </a:p>
          <a:p>
            <a:pPr algn="ctr"/>
            <a:r>
              <a:rPr lang="en-US" sz="2400">
                <a:latin typeface="Arial Narrow" charset="0"/>
              </a:rPr>
              <a:t>There are serious sampling limitations / issues</a:t>
            </a:r>
          </a:p>
        </p:txBody>
      </p:sp>
      <p:sp>
        <p:nvSpPr>
          <p:cNvPr id="614404" name="Rectangle 4"/>
          <p:cNvSpPr>
            <a:spLocks noChangeArrowheads="1"/>
          </p:cNvSpPr>
          <p:nvPr/>
        </p:nvSpPr>
        <p:spPr bwMode="auto">
          <a:xfrm>
            <a:off x="381000" y="4419600"/>
            <a:ext cx="8458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200" b="1"/>
              <a:t>APPLICATIONS: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FF"/>
                </a:solidFill>
              </a:rPr>
              <a:t>Minor groove binding modes of drugs to duplex DNA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0000FF"/>
                </a:solidFill>
              </a:rPr>
              <a:t>G-DNA quadruplex formation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rgbClr val="0000FF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614405" name="Text Box 5"/>
          <p:cNvSpPr txBox="1">
            <a:spLocks noChangeArrowheads="1"/>
          </p:cNvSpPr>
          <p:nvPr/>
        </p:nvSpPr>
        <p:spPr bwMode="auto">
          <a:xfrm>
            <a:off x="2286000" y="228600"/>
            <a:ext cx="42672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</a:rPr>
              <a:t>What if we have two or more stable simulations:</a:t>
            </a:r>
          </a:p>
          <a:p>
            <a:pPr algn="ctr">
              <a:lnSpc>
                <a:spcPct val="120000"/>
              </a:lnSpc>
            </a:pPr>
            <a:endParaRPr lang="en-US" sz="800" b="1">
              <a:solidFill>
                <a:srgbClr val="0000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2400" b="1"/>
              <a:t>Can we estimate the relative free energy difference?</a:t>
            </a:r>
          </a:p>
        </p:txBody>
      </p:sp>
      <p:sp>
        <p:nvSpPr>
          <p:cNvPr id="614406" name="Text Box 6"/>
          <p:cNvSpPr txBox="1">
            <a:spLocks noChangeArrowheads="1"/>
          </p:cNvSpPr>
          <p:nvPr/>
        </p:nvSpPr>
        <p:spPr bwMode="auto">
          <a:xfrm>
            <a:off x="1066800" y="6096000"/>
            <a:ext cx="674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</a:rPr>
              <a:t>Goal: Insight into design or relative free energetics</a:t>
            </a:r>
          </a:p>
        </p:txBody>
      </p:sp>
    </p:spTree>
    <p:extLst>
      <p:ext uri="{BB962C8B-B14F-4D97-AF65-F5344CB8AC3E}">
        <p14:creationId xmlns:p14="http://schemas.microsoft.com/office/powerpoint/2010/main" val="2624356561"/>
      </p:ext>
    </p:extLst>
  </p:cSld>
  <p:clrMapOvr>
    <a:masterClrMapping/>
  </p:clrMapOvr>
  <p:transition xmlns:p14="http://schemas.microsoft.com/office/powerpoint/2010/main"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Text Box 2"/>
          <p:cNvSpPr txBox="1">
            <a:spLocks noChangeArrowheads="1"/>
          </p:cNvSpPr>
          <p:nvPr/>
        </p:nvSpPr>
        <p:spPr bwMode="auto">
          <a:xfrm>
            <a:off x="2057400" y="974725"/>
            <a:ext cx="4856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DAPI: 4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,6-diamidino-2-phenylindole</a:t>
            </a:r>
          </a:p>
          <a:p>
            <a:pPr algn="ctr"/>
            <a:r>
              <a:rPr lang="en-US" sz="2400"/>
              <a:t>DNA minor groove binder</a:t>
            </a:r>
          </a:p>
        </p:txBody>
      </p:sp>
      <p:sp>
        <p:nvSpPr>
          <p:cNvPr id="615427" name="Text Box 3"/>
          <p:cNvSpPr txBox="1">
            <a:spLocks noChangeArrowheads="1"/>
          </p:cNvSpPr>
          <p:nvPr/>
        </p:nvSpPr>
        <p:spPr bwMode="auto">
          <a:xfrm>
            <a:off x="1903413" y="3946525"/>
            <a:ext cx="5030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folHlink"/>
                </a:solidFill>
              </a:rPr>
              <a:t>antiparasitic, antibiotic, antiviral, anti-cancer</a:t>
            </a:r>
          </a:p>
          <a:p>
            <a:pPr algn="ctr"/>
            <a:r>
              <a:rPr lang="en-US" b="1">
                <a:solidFill>
                  <a:schemeClr val="folHlink"/>
                </a:solidFill>
              </a:rPr>
              <a:t>presumed MOA: blocking DNA binding</a:t>
            </a:r>
          </a:p>
        </p:txBody>
      </p:sp>
      <p:pic>
        <p:nvPicPr>
          <p:cNvPr id="615428" name="Picture 4" descr="J:\dapi.gif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736725"/>
            <a:ext cx="5143500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29" name="Rectangle 5"/>
          <p:cNvSpPr>
            <a:spLocks noChangeArrowheads="1"/>
          </p:cNvSpPr>
          <p:nvPr/>
        </p:nvSpPr>
        <p:spPr bwMode="auto">
          <a:xfrm>
            <a:off x="533400" y="166688"/>
            <a:ext cx="808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Minor groove binding modes of drugs to duplex DNA</a:t>
            </a:r>
          </a:p>
        </p:txBody>
      </p:sp>
      <p:sp>
        <p:nvSpPr>
          <p:cNvPr id="615430" name="Text Box 6"/>
          <p:cNvSpPr txBox="1">
            <a:spLocks noChangeArrowheads="1"/>
          </p:cNvSpPr>
          <p:nvPr/>
        </p:nvSpPr>
        <p:spPr bwMode="auto">
          <a:xfrm>
            <a:off x="1066800" y="6096000"/>
            <a:ext cx="674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</a:rPr>
              <a:t>Goal: Insight into design or relative free energetics</a:t>
            </a:r>
          </a:p>
        </p:txBody>
      </p:sp>
    </p:spTree>
    <p:extLst>
      <p:ext uri="{BB962C8B-B14F-4D97-AF65-F5344CB8AC3E}">
        <p14:creationId xmlns:p14="http://schemas.microsoft.com/office/powerpoint/2010/main" val="1861283292"/>
      </p:ext>
    </p:extLst>
  </p:cSld>
  <p:clrMapOvr>
    <a:masterClrMapping/>
  </p:clrMapOvr>
  <p:transition xmlns:p14="http://schemas.microsoft.com/office/powerpoint/2010/main"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Text Box 2"/>
          <p:cNvSpPr txBox="1">
            <a:spLocks noChangeArrowheads="1"/>
          </p:cNvSpPr>
          <p:nvPr/>
        </p:nvSpPr>
        <p:spPr bwMode="auto">
          <a:xfrm>
            <a:off x="2057400" y="974725"/>
            <a:ext cx="4856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DAPI: 4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,6-diamidino-2-phenylindole</a:t>
            </a:r>
          </a:p>
          <a:p>
            <a:pPr algn="ctr"/>
            <a:r>
              <a:rPr lang="en-US" sz="2400"/>
              <a:t>DNA minor groove binder</a:t>
            </a:r>
          </a:p>
        </p:txBody>
      </p:sp>
      <p:sp>
        <p:nvSpPr>
          <p:cNvPr id="616451" name="Text Box 3"/>
          <p:cNvSpPr txBox="1">
            <a:spLocks noChangeArrowheads="1"/>
          </p:cNvSpPr>
          <p:nvPr/>
        </p:nvSpPr>
        <p:spPr bwMode="auto">
          <a:xfrm>
            <a:off x="1143000" y="5118100"/>
            <a:ext cx="3773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d(CGCG</a:t>
            </a:r>
            <a:r>
              <a:rPr lang="en-US" sz="3600" b="1">
                <a:solidFill>
                  <a:schemeClr val="hlink"/>
                </a:solidFill>
              </a:rPr>
              <a:t>AATT</a:t>
            </a:r>
            <a:r>
              <a:rPr lang="en-US" sz="3200">
                <a:solidFill>
                  <a:srgbClr val="0000FF"/>
                </a:solidFill>
              </a:rPr>
              <a:t>CGCG)</a:t>
            </a:r>
            <a:r>
              <a:rPr lang="en-US" sz="3200" baseline="-25000">
                <a:solidFill>
                  <a:srgbClr val="0000FF"/>
                </a:solidFill>
              </a:rPr>
              <a:t>2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616452" name="Text Box 4"/>
          <p:cNvSpPr txBox="1">
            <a:spLocks noChangeArrowheads="1"/>
          </p:cNvSpPr>
          <p:nvPr/>
        </p:nvSpPr>
        <p:spPr bwMode="auto">
          <a:xfrm>
            <a:off x="5575300" y="5270500"/>
            <a:ext cx="266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Larsen (Dickerson), 1989</a:t>
            </a:r>
          </a:p>
        </p:txBody>
      </p:sp>
      <p:sp>
        <p:nvSpPr>
          <p:cNvPr id="616453" name="Text Box 5"/>
          <p:cNvSpPr txBox="1">
            <a:spLocks noChangeArrowheads="1"/>
          </p:cNvSpPr>
          <p:nvPr/>
        </p:nvSpPr>
        <p:spPr bwMode="auto">
          <a:xfrm>
            <a:off x="1371600" y="5607050"/>
            <a:ext cx="3305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d(GGCCA</a:t>
            </a:r>
            <a:r>
              <a:rPr lang="en-US" sz="3600" b="1">
                <a:solidFill>
                  <a:schemeClr val="hlink"/>
                </a:solidFill>
              </a:rPr>
              <a:t>ATTG</a:t>
            </a:r>
            <a:r>
              <a:rPr lang="en-US" sz="3200">
                <a:solidFill>
                  <a:srgbClr val="0000FF"/>
                </a:solidFill>
              </a:rPr>
              <a:t>G)</a:t>
            </a:r>
            <a:r>
              <a:rPr lang="en-US" sz="3200" baseline="-25000">
                <a:solidFill>
                  <a:srgbClr val="0000FF"/>
                </a:solidFill>
              </a:rPr>
              <a:t>2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616454" name="Text Box 6"/>
          <p:cNvSpPr txBox="1">
            <a:spLocks noChangeArrowheads="1"/>
          </p:cNvSpPr>
          <p:nvPr/>
        </p:nvSpPr>
        <p:spPr bwMode="auto">
          <a:xfrm>
            <a:off x="5626100" y="578485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Vlieghe (Meervelt), 1999</a:t>
            </a:r>
          </a:p>
        </p:txBody>
      </p:sp>
      <p:sp>
        <p:nvSpPr>
          <p:cNvPr id="616455" name="Text Box 7"/>
          <p:cNvSpPr txBox="1">
            <a:spLocks noChangeArrowheads="1"/>
          </p:cNvSpPr>
          <p:nvPr/>
        </p:nvSpPr>
        <p:spPr bwMode="auto">
          <a:xfrm>
            <a:off x="1903413" y="3946525"/>
            <a:ext cx="5030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folHlink"/>
                </a:solidFill>
              </a:rPr>
              <a:t>antiparasitic, antibiotic, antiviral, anti-cancer</a:t>
            </a:r>
          </a:p>
          <a:p>
            <a:pPr algn="ctr"/>
            <a:r>
              <a:rPr lang="en-US" b="1">
                <a:solidFill>
                  <a:schemeClr val="folHlink"/>
                </a:solidFill>
              </a:rPr>
              <a:t>presumed MOA: blocking DNA binding</a:t>
            </a:r>
          </a:p>
        </p:txBody>
      </p:sp>
      <p:sp>
        <p:nvSpPr>
          <p:cNvPr id="616456" name="Text Box 8"/>
          <p:cNvSpPr txBox="1">
            <a:spLocks noChangeArrowheads="1"/>
          </p:cNvSpPr>
          <p:nvPr/>
        </p:nvSpPr>
        <p:spPr bwMode="auto">
          <a:xfrm>
            <a:off x="381000" y="4708525"/>
            <a:ext cx="3567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2 minor groove binding modes:</a:t>
            </a:r>
          </a:p>
        </p:txBody>
      </p:sp>
      <p:pic>
        <p:nvPicPr>
          <p:cNvPr id="616457" name="Picture 9" descr="J:\dapi.gif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736725"/>
            <a:ext cx="5143500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458" name="Rectangle 10"/>
          <p:cNvSpPr>
            <a:spLocks noChangeArrowheads="1"/>
          </p:cNvSpPr>
          <p:nvPr/>
        </p:nvSpPr>
        <p:spPr bwMode="auto">
          <a:xfrm>
            <a:off x="533400" y="166688"/>
            <a:ext cx="808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Minor groove binding modes of drugs to duplex DNA</a:t>
            </a:r>
          </a:p>
        </p:txBody>
      </p:sp>
    </p:spTree>
    <p:extLst>
      <p:ext uri="{BB962C8B-B14F-4D97-AF65-F5344CB8AC3E}">
        <p14:creationId xmlns:p14="http://schemas.microsoft.com/office/powerpoint/2010/main" val="1156816826"/>
      </p:ext>
    </p:extLst>
  </p:cSld>
  <p:clrMapOvr>
    <a:masterClrMapping/>
  </p:clrMapOvr>
  <p:transition xmlns:p14="http://schemas.microsoft.com/office/powerpoint/2010/main"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474" name="Picture 2" descr="J:\dapi_wat1.gif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81000"/>
            <a:ext cx="62103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475" name="Text Box 3"/>
          <p:cNvSpPr txBox="1">
            <a:spLocks noChangeArrowheads="1"/>
          </p:cNvSpPr>
          <p:nvPr/>
        </p:nvSpPr>
        <p:spPr bwMode="auto">
          <a:xfrm>
            <a:off x="200025" y="1187450"/>
            <a:ext cx="3305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hlink"/>
                </a:solidFill>
              </a:rPr>
              <a:t>d(GGCCA</a:t>
            </a:r>
            <a:r>
              <a:rPr lang="en-US" sz="3600" b="1">
                <a:solidFill>
                  <a:srgbClr val="0000FF"/>
                </a:solidFill>
              </a:rPr>
              <a:t>ATTG</a:t>
            </a:r>
            <a:r>
              <a:rPr lang="en-US" sz="3200">
                <a:solidFill>
                  <a:schemeClr val="hlink"/>
                </a:solidFill>
              </a:rPr>
              <a:t>G)</a:t>
            </a:r>
            <a:r>
              <a:rPr lang="en-US" sz="3200" baseline="-25000">
                <a:solidFill>
                  <a:schemeClr val="hlink"/>
                </a:solidFill>
              </a:rPr>
              <a:t>2</a:t>
            </a:r>
            <a:endParaRPr lang="en-US" sz="3200">
              <a:solidFill>
                <a:schemeClr val="hlink"/>
              </a:solidFill>
            </a:endParaRPr>
          </a:p>
        </p:txBody>
      </p:sp>
      <p:sp>
        <p:nvSpPr>
          <p:cNvPr id="617476" name="Text Box 4"/>
          <p:cNvSpPr txBox="1">
            <a:spLocks noChangeArrowheads="1"/>
          </p:cNvSpPr>
          <p:nvPr/>
        </p:nvSpPr>
        <p:spPr bwMode="auto">
          <a:xfrm>
            <a:off x="5562600" y="5226050"/>
            <a:ext cx="29718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yellow: hydration sites</a:t>
            </a:r>
          </a:p>
          <a:p>
            <a:pPr algn="ctr"/>
            <a:endParaRPr lang="en-US" sz="600"/>
          </a:p>
          <a:p>
            <a:pPr algn="ctr"/>
            <a:r>
              <a:rPr lang="en-US"/>
              <a:t>consistent with crystal</a:t>
            </a:r>
          </a:p>
        </p:txBody>
      </p:sp>
      <p:sp>
        <p:nvSpPr>
          <p:cNvPr id="617477" name="Rectangle 5"/>
          <p:cNvSpPr>
            <a:spLocks noChangeArrowheads="1"/>
          </p:cNvSpPr>
          <p:nvPr/>
        </p:nvSpPr>
        <p:spPr bwMode="auto">
          <a:xfrm>
            <a:off x="76200" y="5486400"/>
            <a:ext cx="20859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less out-of-plane amido in guanine than expected</a:t>
            </a:r>
          </a:p>
        </p:txBody>
      </p:sp>
      <p:sp>
        <p:nvSpPr>
          <p:cNvPr id="617478" name="Line 6"/>
          <p:cNvSpPr>
            <a:spLocks noChangeShapeType="1"/>
          </p:cNvSpPr>
          <p:nvPr/>
        </p:nvSpPr>
        <p:spPr bwMode="auto">
          <a:xfrm flipV="1">
            <a:off x="2133600" y="4876800"/>
            <a:ext cx="1066800" cy="1143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24011"/>
      </p:ext>
    </p:extLst>
  </p:cSld>
  <p:clrMapOvr>
    <a:masterClrMapping/>
  </p:clrMapOvr>
  <p:transition xmlns:p14="http://schemas.microsoft.com/office/powerpoint/2010/main"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498" name="Picture 2" descr="E:\cheatham\slides\images\dapi_modes.gif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34400" cy="52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499" name="Text Box 3"/>
          <p:cNvSpPr txBox="1">
            <a:spLocks noChangeArrowheads="1"/>
          </p:cNvSpPr>
          <p:nvPr/>
        </p:nvSpPr>
        <p:spPr bwMode="auto">
          <a:xfrm>
            <a:off x="127000" y="228600"/>
            <a:ext cx="894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What happens if we shift the DAPI (ATTG </a:t>
            </a:r>
            <a:r>
              <a:rPr lang="en-US" sz="1800">
                <a:sym typeface="Wingdings" charset="0"/>
              </a:rPr>
              <a:t></a:t>
            </a:r>
            <a:r>
              <a:rPr lang="en-US" sz="2400"/>
              <a:t> AATT or AATT </a:t>
            </a:r>
            <a:r>
              <a:rPr lang="en-US" sz="1800">
                <a:sym typeface="Wingdings" charset="0"/>
              </a:rPr>
              <a:t></a:t>
            </a:r>
            <a:r>
              <a:rPr lang="en-US" sz="2400"/>
              <a:t> ATTG)</a:t>
            </a:r>
            <a:r>
              <a:rPr lang="en-US" sz="2400" b="1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618500" name="Text Box 4"/>
          <p:cNvSpPr txBox="1">
            <a:spLocks noChangeArrowheads="1"/>
          </p:cNvSpPr>
          <p:nvPr/>
        </p:nvSpPr>
        <p:spPr bwMode="auto">
          <a:xfrm>
            <a:off x="1219200" y="6019800"/>
            <a:ext cx="6773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(stable in MD simulation: shown are 5 ns average structures)</a:t>
            </a:r>
          </a:p>
        </p:txBody>
      </p:sp>
    </p:spTree>
    <p:extLst>
      <p:ext uri="{BB962C8B-B14F-4D97-AF65-F5344CB8AC3E}">
        <p14:creationId xmlns:p14="http://schemas.microsoft.com/office/powerpoint/2010/main" val="735436173"/>
      </p:ext>
    </p:extLst>
  </p:cSld>
  <p:clrMapOvr>
    <a:masterClrMapping/>
  </p:clrMapOvr>
  <p:transition xmlns:p14="http://schemas.microsoft.com/office/powerpoint/2010/main"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ChangeArrowheads="1"/>
          </p:cNvSpPr>
          <p:nvPr/>
        </p:nvSpPr>
        <p:spPr bwMode="auto">
          <a:xfrm>
            <a:off x="3175" y="-539750"/>
            <a:ext cx="91440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latin typeface="Times New Roman" charset="0"/>
                <a:cs typeface="Times New Roman" charset="0"/>
              </a:rPr>
              <a:t> </a:t>
            </a:r>
            <a:endParaRPr lang="en-US" sz="1200">
              <a:latin typeface="Times New Roman" charset="0"/>
              <a:cs typeface="Times New Roman" charset="0"/>
            </a:endParaRPr>
          </a:p>
          <a:p>
            <a:pPr eaLnBrk="0" hangingPunct="0"/>
            <a:endParaRPr lang="en-US" sz="2400">
              <a:latin typeface="Times New Roman" charset="0"/>
            </a:endParaRPr>
          </a:p>
        </p:txBody>
      </p:sp>
      <p:grpSp>
        <p:nvGrpSpPr>
          <p:cNvPr id="619523" name="Group 3"/>
          <p:cNvGrpSpPr>
            <a:grpSpLocks/>
          </p:cNvGrpSpPr>
          <p:nvPr/>
        </p:nvGrpSpPr>
        <p:grpSpPr bwMode="auto">
          <a:xfrm>
            <a:off x="76200" y="1912938"/>
            <a:ext cx="8991600" cy="3405187"/>
            <a:chOff x="-3" y="419"/>
            <a:chExt cx="4134" cy="4178"/>
          </a:xfrm>
        </p:grpSpPr>
        <p:grpSp>
          <p:nvGrpSpPr>
            <p:cNvPr id="619524" name="Group 4"/>
            <p:cNvGrpSpPr>
              <a:grpSpLocks/>
            </p:cNvGrpSpPr>
            <p:nvPr/>
          </p:nvGrpSpPr>
          <p:grpSpPr bwMode="auto">
            <a:xfrm>
              <a:off x="0" y="422"/>
              <a:ext cx="4128" cy="4172"/>
              <a:chOff x="0" y="422"/>
              <a:chExt cx="4128" cy="4172"/>
            </a:xfrm>
          </p:grpSpPr>
          <p:grpSp>
            <p:nvGrpSpPr>
              <p:cNvPr id="619525" name="Group 5"/>
              <p:cNvGrpSpPr>
                <a:grpSpLocks/>
              </p:cNvGrpSpPr>
              <p:nvPr/>
            </p:nvGrpSpPr>
            <p:grpSpPr bwMode="auto">
              <a:xfrm>
                <a:off x="0" y="422"/>
                <a:ext cx="547" cy="596"/>
                <a:chOff x="0" y="422"/>
                <a:chExt cx="547" cy="596"/>
              </a:xfrm>
            </p:grpSpPr>
            <p:sp>
              <p:nvSpPr>
                <p:cNvPr id="619526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422"/>
                  <a:ext cx="461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cs typeface="Times New Roman" charset="0"/>
                    </a:rPr>
                    <a:t>site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27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422"/>
                  <a:ext cx="547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28" name="Group 8"/>
              <p:cNvGrpSpPr>
                <a:grpSpLocks/>
              </p:cNvGrpSpPr>
              <p:nvPr/>
            </p:nvGrpSpPr>
            <p:grpSpPr bwMode="auto">
              <a:xfrm>
                <a:off x="547" y="422"/>
                <a:ext cx="665" cy="596"/>
                <a:chOff x="547" y="422"/>
                <a:chExt cx="665" cy="596"/>
              </a:xfrm>
            </p:grpSpPr>
            <p:sp>
              <p:nvSpPr>
                <p:cNvPr id="619529" name="Rectangle 9"/>
                <p:cNvSpPr>
                  <a:spLocks noChangeArrowheads="1"/>
                </p:cNvSpPr>
                <p:nvPr/>
              </p:nvSpPr>
              <p:spPr bwMode="auto">
                <a:xfrm>
                  <a:off x="590" y="422"/>
                  <a:ext cx="579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cs typeface="Times New Roman" charset="0"/>
                    </a:rPr>
                    <a:t>DNA+dapi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30" name="Rectangle 10"/>
                <p:cNvSpPr>
                  <a:spLocks noChangeArrowheads="1"/>
                </p:cNvSpPr>
                <p:nvPr/>
              </p:nvSpPr>
              <p:spPr bwMode="auto">
                <a:xfrm>
                  <a:off x="547" y="422"/>
                  <a:ext cx="665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31" name="Group 11"/>
              <p:cNvGrpSpPr>
                <a:grpSpLocks/>
              </p:cNvGrpSpPr>
              <p:nvPr/>
            </p:nvGrpSpPr>
            <p:grpSpPr bwMode="auto">
              <a:xfrm>
                <a:off x="1212" y="422"/>
                <a:ext cx="604" cy="596"/>
                <a:chOff x="1212" y="422"/>
                <a:chExt cx="604" cy="596"/>
              </a:xfrm>
            </p:grpSpPr>
            <p:sp>
              <p:nvSpPr>
                <p:cNvPr id="619532" name="Rectangle 12"/>
                <p:cNvSpPr>
                  <a:spLocks noChangeArrowheads="1"/>
                </p:cNvSpPr>
                <p:nvPr/>
              </p:nvSpPr>
              <p:spPr bwMode="auto">
                <a:xfrm>
                  <a:off x="1255" y="422"/>
                  <a:ext cx="518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cs typeface="Times New Roman" charset="0"/>
                    </a:rPr>
                    <a:t>DNA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33" name="Rectangle 13"/>
                <p:cNvSpPr>
                  <a:spLocks noChangeArrowheads="1"/>
                </p:cNvSpPr>
                <p:nvPr/>
              </p:nvSpPr>
              <p:spPr bwMode="auto">
                <a:xfrm>
                  <a:off x="1212" y="422"/>
                  <a:ext cx="604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34" name="Group 14"/>
              <p:cNvGrpSpPr>
                <a:grpSpLocks/>
              </p:cNvGrpSpPr>
              <p:nvPr/>
            </p:nvGrpSpPr>
            <p:grpSpPr bwMode="auto">
              <a:xfrm>
                <a:off x="1816" y="422"/>
                <a:ext cx="518" cy="596"/>
                <a:chOff x="1816" y="422"/>
                <a:chExt cx="518" cy="596"/>
              </a:xfrm>
            </p:grpSpPr>
            <p:sp>
              <p:nvSpPr>
                <p:cNvPr id="619535" name="Rectangle 15"/>
                <p:cNvSpPr>
                  <a:spLocks noChangeArrowheads="1"/>
                </p:cNvSpPr>
                <p:nvPr/>
              </p:nvSpPr>
              <p:spPr bwMode="auto">
                <a:xfrm>
                  <a:off x="1859" y="422"/>
                  <a:ext cx="432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cs typeface="Times New Roman" charset="0"/>
                    </a:rPr>
                    <a:t>DAPI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36" name="Rectangle 16"/>
                <p:cNvSpPr>
                  <a:spLocks noChangeArrowheads="1"/>
                </p:cNvSpPr>
                <p:nvPr/>
              </p:nvSpPr>
              <p:spPr bwMode="auto">
                <a:xfrm>
                  <a:off x="1816" y="422"/>
                  <a:ext cx="518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37" name="Group 17"/>
              <p:cNvGrpSpPr>
                <a:grpSpLocks/>
              </p:cNvGrpSpPr>
              <p:nvPr/>
            </p:nvGrpSpPr>
            <p:grpSpPr bwMode="auto">
              <a:xfrm>
                <a:off x="2334" y="422"/>
                <a:ext cx="489" cy="596"/>
                <a:chOff x="2334" y="422"/>
                <a:chExt cx="489" cy="596"/>
              </a:xfrm>
            </p:grpSpPr>
            <p:sp>
              <p:nvSpPr>
                <p:cNvPr id="619538" name="Rectangle 18"/>
                <p:cNvSpPr>
                  <a:spLocks noChangeArrowheads="1"/>
                </p:cNvSpPr>
                <p:nvPr/>
              </p:nvSpPr>
              <p:spPr bwMode="auto">
                <a:xfrm>
                  <a:off x="2377" y="422"/>
                  <a:ext cx="403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latin typeface="Symbol" charset="0"/>
                      <a:cs typeface="Times New Roman" charset="0"/>
                    </a:rPr>
                    <a:t>D</a:t>
                  </a:r>
                  <a:r>
                    <a:rPr lang="en-US" sz="1800" b="1">
                      <a:solidFill>
                        <a:srgbClr val="0000FF"/>
                      </a:solidFill>
                      <a:cs typeface="Times New Roman" charset="0"/>
                    </a:rPr>
                    <a:t>G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39" name="Rectangle 19"/>
                <p:cNvSpPr>
                  <a:spLocks noChangeArrowheads="1"/>
                </p:cNvSpPr>
                <p:nvPr/>
              </p:nvSpPr>
              <p:spPr bwMode="auto">
                <a:xfrm>
                  <a:off x="2334" y="422"/>
                  <a:ext cx="489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40" name="Group 20"/>
              <p:cNvGrpSpPr>
                <a:grpSpLocks/>
              </p:cNvGrpSpPr>
              <p:nvPr/>
            </p:nvGrpSpPr>
            <p:grpSpPr bwMode="auto">
              <a:xfrm>
                <a:off x="2823" y="422"/>
                <a:ext cx="413" cy="596"/>
                <a:chOff x="2823" y="422"/>
                <a:chExt cx="413" cy="596"/>
              </a:xfrm>
            </p:grpSpPr>
            <p:sp>
              <p:nvSpPr>
                <p:cNvPr id="619541" name="Rectangle 21"/>
                <p:cNvSpPr>
                  <a:spLocks noChangeArrowheads="1"/>
                </p:cNvSpPr>
                <p:nvPr/>
              </p:nvSpPr>
              <p:spPr bwMode="auto">
                <a:xfrm>
                  <a:off x="2866" y="422"/>
                  <a:ext cx="327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latin typeface="Symbol" charset="0"/>
                      <a:cs typeface="Times New Roman" charset="0"/>
                    </a:rPr>
                    <a:t>DD</a:t>
                  </a:r>
                  <a:r>
                    <a:rPr lang="en-US" sz="1800" b="1">
                      <a:solidFill>
                        <a:srgbClr val="0000FF"/>
                      </a:solidFill>
                      <a:cs typeface="Times New Roman" charset="0"/>
                    </a:rPr>
                    <a:t>G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42" name="Rectangle 22"/>
                <p:cNvSpPr>
                  <a:spLocks noChangeArrowheads="1"/>
                </p:cNvSpPr>
                <p:nvPr/>
              </p:nvSpPr>
              <p:spPr bwMode="auto">
                <a:xfrm>
                  <a:off x="2823" y="422"/>
                  <a:ext cx="413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43" name="Group 23"/>
              <p:cNvGrpSpPr>
                <a:grpSpLocks/>
              </p:cNvGrpSpPr>
              <p:nvPr/>
            </p:nvGrpSpPr>
            <p:grpSpPr bwMode="auto">
              <a:xfrm>
                <a:off x="3236" y="422"/>
                <a:ext cx="892" cy="596"/>
                <a:chOff x="3236" y="422"/>
                <a:chExt cx="892" cy="596"/>
              </a:xfrm>
            </p:grpSpPr>
            <p:sp>
              <p:nvSpPr>
                <p:cNvPr id="619544" name="Rectangle 24"/>
                <p:cNvSpPr>
                  <a:spLocks noChangeArrowheads="1"/>
                </p:cNvSpPr>
                <p:nvPr/>
              </p:nvSpPr>
              <p:spPr bwMode="auto">
                <a:xfrm>
                  <a:off x="3279" y="422"/>
                  <a:ext cx="806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latin typeface="Symbol" charset="0"/>
                      <a:cs typeface="Times New Roman" charset="0"/>
                    </a:rPr>
                    <a:t>DD</a:t>
                  </a:r>
                  <a:r>
                    <a:rPr lang="en-US" sz="1800" b="1">
                      <a:solidFill>
                        <a:srgbClr val="0000FF"/>
                      </a:solidFill>
                      <a:cs typeface="Times New Roman" charset="0"/>
                    </a:rPr>
                    <a:t>G</a:t>
                  </a:r>
                  <a:r>
                    <a:rPr lang="en-US" sz="1800" b="1" baseline="30000">
                      <a:solidFill>
                        <a:srgbClr val="0000FF"/>
                      </a:solidFill>
                      <a:cs typeface="Times New Roman" charset="0"/>
                    </a:rPr>
                    <a:t>*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45" name="Rectangle 25"/>
                <p:cNvSpPr>
                  <a:spLocks noChangeArrowheads="1"/>
                </p:cNvSpPr>
                <p:nvPr/>
              </p:nvSpPr>
              <p:spPr bwMode="auto">
                <a:xfrm>
                  <a:off x="3236" y="422"/>
                  <a:ext cx="892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46" name="Group 26"/>
              <p:cNvGrpSpPr>
                <a:grpSpLocks/>
              </p:cNvGrpSpPr>
              <p:nvPr/>
            </p:nvGrpSpPr>
            <p:grpSpPr bwMode="auto">
              <a:xfrm>
                <a:off x="0" y="1018"/>
                <a:ext cx="547" cy="596"/>
                <a:chOff x="0" y="1018"/>
                <a:chExt cx="547" cy="596"/>
              </a:xfrm>
            </p:grpSpPr>
            <p:sp>
              <p:nvSpPr>
                <p:cNvPr id="619547" name="Rectangle 27"/>
                <p:cNvSpPr>
                  <a:spLocks noChangeArrowheads="1"/>
                </p:cNvSpPr>
                <p:nvPr/>
              </p:nvSpPr>
              <p:spPr bwMode="auto">
                <a:xfrm>
                  <a:off x="43" y="1018"/>
                  <a:ext cx="461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76176" rIns="0" bIns="0"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cs typeface="Times New Roman" charset="0"/>
                    </a:rPr>
                    <a:t>ATTG </a:t>
                  </a:r>
                  <a:endParaRPr lang="en-US" sz="1400" b="1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48" name="Rectangle 28"/>
                <p:cNvSpPr>
                  <a:spLocks noChangeArrowheads="1"/>
                </p:cNvSpPr>
                <p:nvPr/>
              </p:nvSpPr>
              <p:spPr bwMode="auto">
                <a:xfrm>
                  <a:off x="0" y="1018"/>
                  <a:ext cx="547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49" name="Group 29"/>
              <p:cNvGrpSpPr>
                <a:grpSpLocks/>
              </p:cNvGrpSpPr>
              <p:nvPr/>
            </p:nvGrpSpPr>
            <p:grpSpPr bwMode="auto">
              <a:xfrm>
                <a:off x="547" y="1018"/>
                <a:ext cx="665" cy="596"/>
                <a:chOff x="547" y="1018"/>
                <a:chExt cx="665" cy="596"/>
              </a:xfrm>
            </p:grpSpPr>
            <p:sp>
              <p:nvSpPr>
                <p:cNvPr id="619550" name="Rectangle 30"/>
                <p:cNvSpPr>
                  <a:spLocks noChangeArrowheads="1"/>
                </p:cNvSpPr>
                <p:nvPr/>
              </p:nvSpPr>
              <p:spPr bwMode="auto">
                <a:xfrm>
                  <a:off x="590" y="1018"/>
                  <a:ext cx="579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charset="0"/>
                    </a:rPr>
                    <a:t>-3860.3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51" name="Rectangle 31"/>
                <p:cNvSpPr>
                  <a:spLocks noChangeArrowheads="1"/>
                </p:cNvSpPr>
                <p:nvPr/>
              </p:nvSpPr>
              <p:spPr bwMode="auto">
                <a:xfrm>
                  <a:off x="547" y="1018"/>
                  <a:ext cx="665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52" name="Group 32"/>
              <p:cNvGrpSpPr>
                <a:grpSpLocks/>
              </p:cNvGrpSpPr>
              <p:nvPr/>
            </p:nvGrpSpPr>
            <p:grpSpPr bwMode="auto">
              <a:xfrm>
                <a:off x="1212" y="1018"/>
                <a:ext cx="604" cy="596"/>
                <a:chOff x="1212" y="1018"/>
                <a:chExt cx="604" cy="596"/>
              </a:xfrm>
            </p:grpSpPr>
            <p:sp>
              <p:nvSpPr>
                <p:cNvPr id="619553" name="Rectangle 33"/>
                <p:cNvSpPr>
                  <a:spLocks noChangeArrowheads="1"/>
                </p:cNvSpPr>
                <p:nvPr/>
              </p:nvSpPr>
              <p:spPr bwMode="auto">
                <a:xfrm>
                  <a:off x="1255" y="1018"/>
                  <a:ext cx="518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charset="0"/>
                    </a:rPr>
                    <a:t>-3689.6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54" name="Rectangle 34"/>
                <p:cNvSpPr>
                  <a:spLocks noChangeArrowheads="1"/>
                </p:cNvSpPr>
                <p:nvPr/>
              </p:nvSpPr>
              <p:spPr bwMode="auto">
                <a:xfrm>
                  <a:off x="1212" y="1018"/>
                  <a:ext cx="604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55" name="Group 35"/>
              <p:cNvGrpSpPr>
                <a:grpSpLocks/>
              </p:cNvGrpSpPr>
              <p:nvPr/>
            </p:nvGrpSpPr>
            <p:grpSpPr bwMode="auto">
              <a:xfrm>
                <a:off x="1816" y="1018"/>
                <a:ext cx="518" cy="596"/>
                <a:chOff x="1816" y="1018"/>
                <a:chExt cx="518" cy="596"/>
              </a:xfrm>
            </p:grpSpPr>
            <p:sp>
              <p:nvSpPr>
                <p:cNvPr id="619556" name="Rectangle 36"/>
                <p:cNvSpPr>
                  <a:spLocks noChangeArrowheads="1"/>
                </p:cNvSpPr>
                <p:nvPr/>
              </p:nvSpPr>
              <p:spPr bwMode="auto">
                <a:xfrm>
                  <a:off x="1859" y="1018"/>
                  <a:ext cx="432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Times New Roman" charset="0"/>
                    </a:rPr>
                    <a:t>-150.4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57" name="Rectangle 37"/>
                <p:cNvSpPr>
                  <a:spLocks noChangeArrowheads="1"/>
                </p:cNvSpPr>
                <p:nvPr/>
              </p:nvSpPr>
              <p:spPr bwMode="auto">
                <a:xfrm>
                  <a:off x="1816" y="1018"/>
                  <a:ext cx="518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58" name="Group 38"/>
              <p:cNvGrpSpPr>
                <a:grpSpLocks/>
              </p:cNvGrpSpPr>
              <p:nvPr/>
            </p:nvGrpSpPr>
            <p:grpSpPr bwMode="auto">
              <a:xfrm>
                <a:off x="2334" y="1018"/>
                <a:ext cx="489" cy="596"/>
                <a:chOff x="2334" y="1018"/>
                <a:chExt cx="489" cy="596"/>
              </a:xfrm>
            </p:grpSpPr>
            <p:sp>
              <p:nvSpPr>
                <p:cNvPr id="619559" name="Rectangle 39"/>
                <p:cNvSpPr>
                  <a:spLocks noChangeArrowheads="1"/>
                </p:cNvSpPr>
                <p:nvPr/>
              </p:nvSpPr>
              <p:spPr bwMode="auto">
                <a:xfrm>
                  <a:off x="2377" y="1018"/>
                  <a:ext cx="403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charset="0"/>
                    </a:rPr>
                    <a:t>-20.3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60" name="Rectangle 40"/>
                <p:cNvSpPr>
                  <a:spLocks noChangeArrowheads="1"/>
                </p:cNvSpPr>
                <p:nvPr/>
              </p:nvSpPr>
              <p:spPr bwMode="auto">
                <a:xfrm>
                  <a:off x="2334" y="1018"/>
                  <a:ext cx="489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61" name="Group 41"/>
              <p:cNvGrpSpPr>
                <a:grpSpLocks/>
              </p:cNvGrpSpPr>
              <p:nvPr/>
            </p:nvGrpSpPr>
            <p:grpSpPr bwMode="auto">
              <a:xfrm>
                <a:off x="2823" y="1018"/>
                <a:ext cx="413" cy="596"/>
                <a:chOff x="2823" y="1018"/>
                <a:chExt cx="413" cy="596"/>
              </a:xfrm>
            </p:grpSpPr>
            <p:sp>
              <p:nvSpPr>
                <p:cNvPr id="619562" name="Rectangle 42"/>
                <p:cNvSpPr>
                  <a:spLocks noChangeArrowheads="1"/>
                </p:cNvSpPr>
                <p:nvPr/>
              </p:nvSpPr>
              <p:spPr bwMode="auto">
                <a:xfrm>
                  <a:off x="2866" y="1018"/>
                  <a:ext cx="327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charset="0"/>
                    </a:rPr>
                    <a:t>+2.3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63" name="Rectangle 43"/>
                <p:cNvSpPr>
                  <a:spLocks noChangeArrowheads="1"/>
                </p:cNvSpPr>
                <p:nvPr/>
              </p:nvSpPr>
              <p:spPr bwMode="auto">
                <a:xfrm>
                  <a:off x="2823" y="1018"/>
                  <a:ext cx="413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64" name="Group 44"/>
              <p:cNvGrpSpPr>
                <a:grpSpLocks/>
              </p:cNvGrpSpPr>
              <p:nvPr/>
            </p:nvGrpSpPr>
            <p:grpSpPr bwMode="auto">
              <a:xfrm>
                <a:off x="3236" y="1018"/>
                <a:ext cx="892" cy="596"/>
                <a:chOff x="3236" y="1018"/>
                <a:chExt cx="892" cy="596"/>
              </a:xfrm>
            </p:grpSpPr>
            <p:sp>
              <p:nvSpPr>
                <p:cNvPr id="619565" name="Rectangle 45"/>
                <p:cNvSpPr>
                  <a:spLocks noChangeArrowheads="1"/>
                </p:cNvSpPr>
                <p:nvPr/>
              </p:nvSpPr>
              <p:spPr bwMode="auto">
                <a:xfrm>
                  <a:off x="3279" y="1018"/>
                  <a:ext cx="806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charset="0"/>
                    </a:rPr>
                    <a:t>+0.7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66" name="Rectangle 46"/>
                <p:cNvSpPr>
                  <a:spLocks noChangeArrowheads="1"/>
                </p:cNvSpPr>
                <p:nvPr/>
              </p:nvSpPr>
              <p:spPr bwMode="auto">
                <a:xfrm>
                  <a:off x="3236" y="1018"/>
                  <a:ext cx="892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67" name="Group 47"/>
              <p:cNvGrpSpPr>
                <a:grpSpLocks/>
              </p:cNvGrpSpPr>
              <p:nvPr/>
            </p:nvGrpSpPr>
            <p:grpSpPr bwMode="auto">
              <a:xfrm>
                <a:off x="0" y="1614"/>
                <a:ext cx="547" cy="596"/>
                <a:chOff x="0" y="1614"/>
                <a:chExt cx="547" cy="596"/>
              </a:xfrm>
            </p:grpSpPr>
            <p:sp>
              <p:nvSpPr>
                <p:cNvPr id="619568" name="Rectangle 48"/>
                <p:cNvSpPr>
                  <a:spLocks noChangeArrowheads="1"/>
                </p:cNvSpPr>
                <p:nvPr/>
              </p:nvSpPr>
              <p:spPr bwMode="auto">
                <a:xfrm>
                  <a:off x="43" y="1614"/>
                  <a:ext cx="461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622300" algn="ctr"/>
                    </a:tabLst>
                  </a:pPr>
                  <a:r>
                    <a:rPr lang="en-US" sz="1800" b="1">
                      <a:solidFill>
                        <a:srgbClr val="0000FF"/>
                      </a:solidFill>
                      <a:cs typeface="Times New Roman" charset="0"/>
                    </a:rPr>
                    <a:t>AATT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>
                    <a:tabLst>
                      <a:tab pos="622300" algn="ctr"/>
                    </a:tabLst>
                  </a:pPr>
                  <a:endParaRPr lang="en-US" sz="2800"/>
                </a:p>
              </p:txBody>
            </p:sp>
            <p:sp>
              <p:nvSpPr>
                <p:cNvPr id="619569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1614"/>
                  <a:ext cx="547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70" name="Group 50"/>
              <p:cNvGrpSpPr>
                <a:grpSpLocks/>
              </p:cNvGrpSpPr>
              <p:nvPr/>
            </p:nvGrpSpPr>
            <p:grpSpPr bwMode="auto">
              <a:xfrm>
                <a:off x="547" y="1614"/>
                <a:ext cx="665" cy="596"/>
                <a:chOff x="547" y="1614"/>
                <a:chExt cx="665" cy="596"/>
              </a:xfrm>
            </p:grpSpPr>
            <p:sp>
              <p:nvSpPr>
                <p:cNvPr id="619571" name="Rectangle 51"/>
                <p:cNvSpPr>
                  <a:spLocks noChangeArrowheads="1"/>
                </p:cNvSpPr>
                <p:nvPr/>
              </p:nvSpPr>
              <p:spPr bwMode="auto">
                <a:xfrm>
                  <a:off x="590" y="1614"/>
                  <a:ext cx="579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charset="0"/>
                    </a:rPr>
                    <a:t>-3864.9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72" name="Rectangle 52"/>
                <p:cNvSpPr>
                  <a:spLocks noChangeArrowheads="1"/>
                </p:cNvSpPr>
                <p:nvPr/>
              </p:nvSpPr>
              <p:spPr bwMode="auto">
                <a:xfrm>
                  <a:off x="547" y="1614"/>
                  <a:ext cx="665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73" name="Group 53"/>
              <p:cNvGrpSpPr>
                <a:grpSpLocks/>
              </p:cNvGrpSpPr>
              <p:nvPr/>
            </p:nvGrpSpPr>
            <p:grpSpPr bwMode="auto">
              <a:xfrm>
                <a:off x="1212" y="1614"/>
                <a:ext cx="604" cy="596"/>
                <a:chOff x="1212" y="1614"/>
                <a:chExt cx="604" cy="596"/>
              </a:xfrm>
            </p:grpSpPr>
            <p:sp>
              <p:nvSpPr>
                <p:cNvPr id="619574" name="Rectangle 54"/>
                <p:cNvSpPr>
                  <a:spLocks noChangeArrowheads="1"/>
                </p:cNvSpPr>
                <p:nvPr/>
              </p:nvSpPr>
              <p:spPr bwMode="auto">
                <a:xfrm>
                  <a:off x="1255" y="1614"/>
                  <a:ext cx="518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993300"/>
                      </a:solidFill>
                      <a:cs typeface="Times New Roman" charset="0"/>
                    </a:rPr>
                    <a:t>-3691.4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75" name="Rectangle 55"/>
                <p:cNvSpPr>
                  <a:spLocks noChangeArrowheads="1"/>
                </p:cNvSpPr>
                <p:nvPr/>
              </p:nvSpPr>
              <p:spPr bwMode="auto">
                <a:xfrm>
                  <a:off x="1212" y="1614"/>
                  <a:ext cx="604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76" name="Group 56"/>
              <p:cNvGrpSpPr>
                <a:grpSpLocks/>
              </p:cNvGrpSpPr>
              <p:nvPr/>
            </p:nvGrpSpPr>
            <p:grpSpPr bwMode="auto">
              <a:xfrm>
                <a:off x="1816" y="1614"/>
                <a:ext cx="518" cy="596"/>
                <a:chOff x="1816" y="1614"/>
                <a:chExt cx="518" cy="596"/>
              </a:xfrm>
            </p:grpSpPr>
            <p:sp>
              <p:nvSpPr>
                <p:cNvPr id="619577" name="Rectangle 57"/>
                <p:cNvSpPr>
                  <a:spLocks noChangeArrowheads="1"/>
                </p:cNvSpPr>
                <p:nvPr/>
              </p:nvSpPr>
              <p:spPr bwMode="auto">
                <a:xfrm>
                  <a:off x="1859" y="1614"/>
                  <a:ext cx="432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Times New Roman" charset="0"/>
                    </a:rPr>
                    <a:t>-150.8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78" name="Rectangle 58"/>
                <p:cNvSpPr>
                  <a:spLocks noChangeArrowheads="1"/>
                </p:cNvSpPr>
                <p:nvPr/>
              </p:nvSpPr>
              <p:spPr bwMode="auto">
                <a:xfrm>
                  <a:off x="1816" y="1614"/>
                  <a:ext cx="518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79" name="Group 59"/>
              <p:cNvGrpSpPr>
                <a:grpSpLocks/>
              </p:cNvGrpSpPr>
              <p:nvPr/>
            </p:nvGrpSpPr>
            <p:grpSpPr bwMode="auto">
              <a:xfrm>
                <a:off x="2334" y="1614"/>
                <a:ext cx="489" cy="596"/>
                <a:chOff x="2334" y="1614"/>
                <a:chExt cx="489" cy="596"/>
              </a:xfrm>
            </p:grpSpPr>
            <p:sp>
              <p:nvSpPr>
                <p:cNvPr id="619580" name="Rectangle 60"/>
                <p:cNvSpPr>
                  <a:spLocks noChangeArrowheads="1"/>
                </p:cNvSpPr>
                <p:nvPr/>
              </p:nvSpPr>
              <p:spPr bwMode="auto">
                <a:xfrm>
                  <a:off x="2377" y="1614"/>
                  <a:ext cx="403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charset="0"/>
                    </a:rPr>
                    <a:t>-22.6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81" name="Rectangle 61"/>
                <p:cNvSpPr>
                  <a:spLocks noChangeArrowheads="1"/>
                </p:cNvSpPr>
                <p:nvPr/>
              </p:nvSpPr>
              <p:spPr bwMode="auto">
                <a:xfrm>
                  <a:off x="2334" y="1614"/>
                  <a:ext cx="489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82" name="Group 62"/>
              <p:cNvGrpSpPr>
                <a:grpSpLocks/>
              </p:cNvGrpSpPr>
              <p:nvPr/>
            </p:nvGrpSpPr>
            <p:grpSpPr bwMode="auto">
              <a:xfrm>
                <a:off x="2823" y="1614"/>
                <a:ext cx="413" cy="596"/>
                <a:chOff x="2823" y="1614"/>
                <a:chExt cx="413" cy="596"/>
              </a:xfrm>
            </p:grpSpPr>
            <p:sp>
              <p:nvSpPr>
                <p:cNvPr id="619583" name="Rectangle 63"/>
                <p:cNvSpPr>
                  <a:spLocks noChangeArrowheads="1"/>
                </p:cNvSpPr>
                <p:nvPr/>
              </p:nvSpPr>
              <p:spPr bwMode="auto">
                <a:xfrm>
                  <a:off x="2866" y="1614"/>
                  <a:ext cx="327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400">
                      <a:cs typeface="Times New Roman" charset="0"/>
                    </a:rPr>
                    <a:t> </a:t>
                  </a: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84" name="Rectangle 64"/>
                <p:cNvSpPr>
                  <a:spLocks noChangeArrowheads="1"/>
                </p:cNvSpPr>
                <p:nvPr/>
              </p:nvSpPr>
              <p:spPr bwMode="auto">
                <a:xfrm>
                  <a:off x="2823" y="1614"/>
                  <a:ext cx="413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85" name="Group 65"/>
              <p:cNvGrpSpPr>
                <a:grpSpLocks/>
              </p:cNvGrpSpPr>
              <p:nvPr/>
            </p:nvGrpSpPr>
            <p:grpSpPr bwMode="auto">
              <a:xfrm>
                <a:off x="3236" y="1614"/>
                <a:ext cx="892" cy="596"/>
                <a:chOff x="3236" y="1614"/>
                <a:chExt cx="892" cy="596"/>
              </a:xfrm>
            </p:grpSpPr>
            <p:sp>
              <p:nvSpPr>
                <p:cNvPr id="619586" name="Rectangle 66"/>
                <p:cNvSpPr>
                  <a:spLocks noChangeArrowheads="1"/>
                </p:cNvSpPr>
                <p:nvPr/>
              </p:nvSpPr>
              <p:spPr bwMode="auto">
                <a:xfrm>
                  <a:off x="3279" y="1614"/>
                  <a:ext cx="806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400">
                      <a:cs typeface="Times New Roman" charset="0"/>
                    </a:rPr>
                    <a:t> </a:t>
                  </a: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87" name="Rectangle 67"/>
                <p:cNvSpPr>
                  <a:spLocks noChangeArrowheads="1"/>
                </p:cNvSpPr>
                <p:nvPr/>
              </p:nvSpPr>
              <p:spPr bwMode="auto">
                <a:xfrm>
                  <a:off x="3236" y="1614"/>
                  <a:ext cx="892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88" name="Group 68"/>
              <p:cNvGrpSpPr>
                <a:grpSpLocks/>
              </p:cNvGrpSpPr>
              <p:nvPr/>
            </p:nvGrpSpPr>
            <p:grpSpPr bwMode="auto">
              <a:xfrm>
                <a:off x="0" y="2210"/>
                <a:ext cx="547" cy="596"/>
                <a:chOff x="0" y="2210"/>
                <a:chExt cx="547" cy="596"/>
              </a:xfrm>
            </p:grpSpPr>
            <p:sp>
              <p:nvSpPr>
                <p:cNvPr id="619589" name="Rectangle 69"/>
                <p:cNvSpPr>
                  <a:spLocks noChangeArrowheads="1"/>
                </p:cNvSpPr>
                <p:nvPr/>
              </p:nvSpPr>
              <p:spPr bwMode="auto">
                <a:xfrm>
                  <a:off x="43" y="2210"/>
                  <a:ext cx="461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cs typeface="Times New Roman" charset="0"/>
                    </a:rPr>
                    <a:t>ATTG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90" name="Rectangle 70"/>
                <p:cNvSpPr>
                  <a:spLocks noChangeArrowheads="1"/>
                </p:cNvSpPr>
                <p:nvPr/>
              </p:nvSpPr>
              <p:spPr bwMode="auto">
                <a:xfrm>
                  <a:off x="0" y="2210"/>
                  <a:ext cx="547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91" name="Group 71"/>
              <p:cNvGrpSpPr>
                <a:grpSpLocks/>
              </p:cNvGrpSpPr>
              <p:nvPr/>
            </p:nvGrpSpPr>
            <p:grpSpPr bwMode="auto">
              <a:xfrm>
                <a:off x="547" y="2210"/>
                <a:ext cx="665" cy="596"/>
                <a:chOff x="547" y="2210"/>
                <a:chExt cx="665" cy="596"/>
              </a:xfrm>
            </p:grpSpPr>
            <p:sp>
              <p:nvSpPr>
                <p:cNvPr id="619592" name="Rectangle 72"/>
                <p:cNvSpPr>
                  <a:spLocks noChangeArrowheads="1"/>
                </p:cNvSpPr>
                <p:nvPr/>
              </p:nvSpPr>
              <p:spPr bwMode="auto">
                <a:xfrm>
                  <a:off x="590" y="2210"/>
                  <a:ext cx="579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charset="0"/>
                    </a:rPr>
                    <a:t>-3862.4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93" name="Rectangle 73"/>
                <p:cNvSpPr>
                  <a:spLocks noChangeArrowheads="1"/>
                </p:cNvSpPr>
                <p:nvPr/>
              </p:nvSpPr>
              <p:spPr bwMode="auto">
                <a:xfrm>
                  <a:off x="547" y="2210"/>
                  <a:ext cx="665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94" name="Group 74"/>
              <p:cNvGrpSpPr>
                <a:grpSpLocks/>
              </p:cNvGrpSpPr>
              <p:nvPr/>
            </p:nvGrpSpPr>
            <p:grpSpPr bwMode="auto">
              <a:xfrm>
                <a:off x="1212" y="2210"/>
                <a:ext cx="604" cy="596"/>
                <a:chOff x="1212" y="2210"/>
                <a:chExt cx="604" cy="596"/>
              </a:xfrm>
            </p:grpSpPr>
            <p:sp>
              <p:nvSpPr>
                <p:cNvPr id="619595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5" y="2210"/>
                  <a:ext cx="518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charset="0"/>
                    </a:rPr>
                    <a:t>-3690.1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96" name="Rectangle 76"/>
                <p:cNvSpPr>
                  <a:spLocks noChangeArrowheads="1"/>
                </p:cNvSpPr>
                <p:nvPr/>
              </p:nvSpPr>
              <p:spPr bwMode="auto">
                <a:xfrm>
                  <a:off x="1212" y="2210"/>
                  <a:ext cx="604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597" name="Group 77"/>
              <p:cNvGrpSpPr>
                <a:grpSpLocks/>
              </p:cNvGrpSpPr>
              <p:nvPr/>
            </p:nvGrpSpPr>
            <p:grpSpPr bwMode="auto">
              <a:xfrm>
                <a:off x="1816" y="2210"/>
                <a:ext cx="518" cy="596"/>
                <a:chOff x="1816" y="2210"/>
                <a:chExt cx="518" cy="596"/>
              </a:xfrm>
            </p:grpSpPr>
            <p:sp>
              <p:nvSpPr>
                <p:cNvPr id="619598" name="Rectangle 78"/>
                <p:cNvSpPr>
                  <a:spLocks noChangeArrowheads="1"/>
                </p:cNvSpPr>
                <p:nvPr/>
              </p:nvSpPr>
              <p:spPr bwMode="auto">
                <a:xfrm>
                  <a:off x="1859" y="2210"/>
                  <a:ext cx="432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Times New Roman" charset="0"/>
                    </a:rPr>
                    <a:t>-150.3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599" name="Rectangle 79"/>
                <p:cNvSpPr>
                  <a:spLocks noChangeArrowheads="1"/>
                </p:cNvSpPr>
                <p:nvPr/>
              </p:nvSpPr>
              <p:spPr bwMode="auto">
                <a:xfrm>
                  <a:off x="1816" y="2210"/>
                  <a:ext cx="518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00" name="Group 80"/>
              <p:cNvGrpSpPr>
                <a:grpSpLocks/>
              </p:cNvGrpSpPr>
              <p:nvPr/>
            </p:nvGrpSpPr>
            <p:grpSpPr bwMode="auto">
              <a:xfrm>
                <a:off x="2334" y="2210"/>
                <a:ext cx="489" cy="596"/>
                <a:chOff x="2334" y="2210"/>
                <a:chExt cx="489" cy="596"/>
              </a:xfrm>
            </p:grpSpPr>
            <p:sp>
              <p:nvSpPr>
                <p:cNvPr id="619601" name="Rectangle 81"/>
                <p:cNvSpPr>
                  <a:spLocks noChangeArrowheads="1"/>
                </p:cNvSpPr>
                <p:nvPr/>
              </p:nvSpPr>
              <p:spPr bwMode="auto">
                <a:xfrm>
                  <a:off x="2377" y="2210"/>
                  <a:ext cx="403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charset="0"/>
                    </a:rPr>
                    <a:t>-22.0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02" name="Rectangle 82"/>
                <p:cNvSpPr>
                  <a:spLocks noChangeArrowheads="1"/>
                </p:cNvSpPr>
                <p:nvPr/>
              </p:nvSpPr>
              <p:spPr bwMode="auto">
                <a:xfrm>
                  <a:off x="2334" y="2210"/>
                  <a:ext cx="489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03" name="Group 83"/>
              <p:cNvGrpSpPr>
                <a:grpSpLocks/>
              </p:cNvGrpSpPr>
              <p:nvPr/>
            </p:nvGrpSpPr>
            <p:grpSpPr bwMode="auto">
              <a:xfrm>
                <a:off x="2823" y="2210"/>
                <a:ext cx="413" cy="596"/>
                <a:chOff x="2823" y="2210"/>
                <a:chExt cx="413" cy="596"/>
              </a:xfrm>
            </p:grpSpPr>
            <p:sp>
              <p:nvSpPr>
                <p:cNvPr id="619604" name="Rectangle 84"/>
                <p:cNvSpPr>
                  <a:spLocks noChangeArrowheads="1"/>
                </p:cNvSpPr>
                <p:nvPr/>
              </p:nvSpPr>
              <p:spPr bwMode="auto">
                <a:xfrm>
                  <a:off x="2866" y="2210"/>
                  <a:ext cx="327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charset="0"/>
                    </a:rPr>
                    <a:t>+3.3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05" name="Rectangle 85"/>
                <p:cNvSpPr>
                  <a:spLocks noChangeArrowheads="1"/>
                </p:cNvSpPr>
                <p:nvPr/>
              </p:nvSpPr>
              <p:spPr bwMode="auto">
                <a:xfrm>
                  <a:off x="2823" y="2210"/>
                  <a:ext cx="413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06" name="Group 86"/>
              <p:cNvGrpSpPr>
                <a:grpSpLocks/>
              </p:cNvGrpSpPr>
              <p:nvPr/>
            </p:nvGrpSpPr>
            <p:grpSpPr bwMode="auto">
              <a:xfrm>
                <a:off x="3236" y="2210"/>
                <a:ext cx="892" cy="596"/>
                <a:chOff x="3236" y="2210"/>
                <a:chExt cx="892" cy="596"/>
              </a:xfrm>
            </p:grpSpPr>
            <p:sp>
              <p:nvSpPr>
                <p:cNvPr id="619607" name="Rectangle 87"/>
                <p:cNvSpPr>
                  <a:spLocks noChangeArrowheads="1"/>
                </p:cNvSpPr>
                <p:nvPr/>
              </p:nvSpPr>
              <p:spPr bwMode="auto">
                <a:xfrm>
                  <a:off x="3279" y="2210"/>
                  <a:ext cx="806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charset="0"/>
                    </a:rPr>
                    <a:t>-0.6 to 1.8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08" name="Rectangle 88"/>
                <p:cNvSpPr>
                  <a:spLocks noChangeArrowheads="1"/>
                </p:cNvSpPr>
                <p:nvPr/>
              </p:nvSpPr>
              <p:spPr bwMode="auto">
                <a:xfrm>
                  <a:off x="3236" y="2210"/>
                  <a:ext cx="892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09" name="Group 89"/>
              <p:cNvGrpSpPr>
                <a:grpSpLocks/>
              </p:cNvGrpSpPr>
              <p:nvPr/>
            </p:nvGrpSpPr>
            <p:grpSpPr bwMode="auto">
              <a:xfrm>
                <a:off x="0" y="2806"/>
                <a:ext cx="547" cy="596"/>
                <a:chOff x="0" y="2806"/>
                <a:chExt cx="547" cy="596"/>
              </a:xfrm>
            </p:grpSpPr>
            <p:sp>
              <p:nvSpPr>
                <p:cNvPr id="619610" name="Rectangle 90"/>
                <p:cNvSpPr>
                  <a:spLocks noChangeArrowheads="1"/>
                </p:cNvSpPr>
                <p:nvPr/>
              </p:nvSpPr>
              <p:spPr bwMode="auto">
                <a:xfrm>
                  <a:off x="43" y="2806"/>
                  <a:ext cx="461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>
                    <a:tabLst>
                      <a:tab pos="622300" algn="ctr"/>
                    </a:tabLst>
                  </a:pPr>
                  <a:r>
                    <a:rPr lang="en-US" sz="1800" b="1">
                      <a:solidFill>
                        <a:srgbClr val="0000FF"/>
                      </a:solidFill>
                      <a:cs typeface="Times New Roman" charset="0"/>
                    </a:rPr>
                    <a:t>AATT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>
                    <a:tabLst>
                      <a:tab pos="622300" algn="ctr"/>
                    </a:tabLst>
                  </a:pPr>
                  <a:endParaRPr lang="en-US" sz="2800"/>
                </a:p>
              </p:txBody>
            </p:sp>
            <p:sp>
              <p:nvSpPr>
                <p:cNvPr id="619611" name="Rectangle 91"/>
                <p:cNvSpPr>
                  <a:spLocks noChangeArrowheads="1"/>
                </p:cNvSpPr>
                <p:nvPr/>
              </p:nvSpPr>
              <p:spPr bwMode="auto">
                <a:xfrm>
                  <a:off x="0" y="2806"/>
                  <a:ext cx="547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12" name="Group 92"/>
              <p:cNvGrpSpPr>
                <a:grpSpLocks/>
              </p:cNvGrpSpPr>
              <p:nvPr/>
            </p:nvGrpSpPr>
            <p:grpSpPr bwMode="auto">
              <a:xfrm>
                <a:off x="547" y="2806"/>
                <a:ext cx="665" cy="596"/>
                <a:chOff x="547" y="2806"/>
                <a:chExt cx="665" cy="596"/>
              </a:xfrm>
            </p:grpSpPr>
            <p:sp>
              <p:nvSpPr>
                <p:cNvPr id="619613" name="Rectangle 93"/>
                <p:cNvSpPr>
                  <a:spLocks noChangeArrowheads="1"/>
                </p:cNvSpPr>
                <p:nvPr/>
              </p:nvSpPr>
              <p:spPr bwMode="auto">
                <a:xfrm>
                  <a:off x="590" y="2806"/>
                  <a:ext cx="579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charset="0"/>
                    </a:rPr>
                    <a:t>-3868.0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14" name="Rectangle 94"/>
                <p:cNvSpPr>
                  <a:spLocks noChangeArrowheads="1"/>
                </p:cNvSpPr>
                <p:nvPr/>
              </p:nvSpPr>
              <p:spPr bwMode="auto">
                <a:xfrm>
                  <a:off x="547" y="2806"/>
                  <a:ext cx="665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15" name="Group 95"/>
              <p:cNvGrpSpPr>
                <a:grpSpLocks/>
              </p:cNvGrpSpPr>
              <p:nvPr/>
            </p:nvGrpSpPr>
            <p:grpSpPr bwMode="auto">
              <a:xfrm>
                <a:off x="1212" y="2806"/>
                <a:ext cx="604" cy="596"/>
                <a:chOff x="1212" y="2806"/>
                <a:chExt cx="604" cy="596"/>
              </a:xfrm>
            </p:grpSpPr>
            <p:sp>
              <p:nvSpPr>
                <p:cNvPr id="619616" name="Rectangle 96"/>
                <p:cNvSpPr>
                  <a:spLocks noChangeArrowheads="1"/>
                </p:cNvSpPr>
                <p:nvPr/>
              </p:nvSpPr>
              <p:spPr bwMode="auto">
                <a:xfrm>
                  <a:off x="1255" y="2806"/>
                  <a:ext cx="518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993300"/>
                      </a:solidFill>
                      <a:cs typeface="Times New Roman" charset="0"/>
                    </a:rPr>
                    <a:t>-3692.6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17" name="Rectangle 97"/>
                <p:cNvSpPr>
                  <a:spLocks noChangeArrowheads="1"/>
                </p:cNvSpPr>
                <p:nvPr/>
              </p:nvSpPr>
              <p:spPr bwMode="auto">
                <a:xfrm>
                  <a:off x="1212" y="2806"/>
                  <a:ext cx="604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18" name="Group 98"/>
              <p:cNvGrpSpPr>
                <a:grpSpLocks/>
              </p:cNvGrpSpPr>
              <p:nvPr/>
            </p:nvGrpSpPr>
            <p:grpSpPr bwMode="auto">
              <a:xfrm>
                <a:off x="1816" y="2806"/>
                <a:ext cx="518" cy="596"/>
                <a:chOff x="1816" y="2806"/>
                <a:chExt cx="518" cy="596"/>
              </a:xfrm>
            </p:grpSpPr>
            <p:sp>
              <p:nvSpPr>
                <p:cNvPr id="619619" name="Rectangle 99"/>
                <p:cNvSpPr>
                  <a:spLocks noChangeArrowheads="1"/>
                </p:cNvSpPr>
                <p:nvPr/>
              </p:nvSpPr>
              <p:spPr bwMode="auto">
                <a:xfrm>
                  <a:off x="1859" y="2806"/>
                  <a:ext cx="432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Times New Roman" charset="0"/>
                    </a:rPr>
                    <a:t>-150.0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20" name="Rectangle 100"/>
                <p:cNvSpPr>
                  <a:spLocks noChangeArrowheads="1"/>
                </p:cNvSpPr>
                <p:nvPr/>
              </p:nvSpPr>
              <p:spPr bwMode="auto">
                <a:xfrm>
                  <a:off x="1816" y="2806"/>
                  <a:ext cx="518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21" name="Group 101"/>
              <p:cNvGrpSpPr>
                <a:grpSpLocks/>
              </p:cNvGrpSpPr>
              <p:nvPr/>
            </p:nvGrpSpPr>
            <p:grpSpPr bwMode="auto">
              <a:xfrm>
                <a:off x="2334" y="2806"/>
                <a:ext cx="489" cy="596"/>
                <a:chOff x="2334" y="2806"/>
                <a:chExt cx="489" cy="596"/>
              </a:xfrm>
            </p:grpSpPr>
            <p:sp>
              <p:nvSpPr>
                <p:cNvPr id="619622" name="Rectangle 102"/>
                <p:cNvSpPr>
                  <a:spLocks noChangeArrowheads="1"/>
                </p:cNvSpPr>
                <p:nvPr/>
              </p:nvSpPr>
              <p:spPr bwMode="auto">
                <a:xfrm>
                  <a:off x="2377" y="2806"/>
                  <a:ext cx="403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charset="0"/>
                    </a:rPr>
                    <a:t>-25.3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23" name="Rectangle 103"/>
                <p:cNvSpPr>
                  <a:spLocks noChangeArrowheads="1"/>
                </p:cNvSpPr>
                <p:nvPr/>
              </p:nvSpPr>
              <p:spPr bwMode="auto">
                <a:xfrm>
                  <a:off x="2334" y="2806"/>
                  <a:ext cx="489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24" name="Group 104"/>
              <p:cNvGrpSpPr>
                <a:grpSpLocks/>
              </p:cNvGrpSpPr>
              <p:nvPr/>
            </p:nvGrpSpPr>
            <p:grpSpPr bwMode="auto">
              <a:xfrm>
                <a:off x="2823" y="2806"/>
                <a:ext cx="413" cy="596"/>
                <a:chOff x="2823" y="2806"/>
                <a:chExt cx="413" cy="596"/>
              </a:xfrm>
            </p:grpSpPr>
            <p:sp>
              <p:nvSpPr>
                <p:cNvPr id="619625" name="Rectangle 105"/>
                <p:cNvSpPr>
                  <a:spLocks noChangeArrowheads="1"/>
                </p:cNvSpPr>
                <p:nvPr/>
              </p:nvSpPr>
              <p:spPr bwMode="auto">
                <a:xfrm>
                  <a:off x="2866" y="2806"/>
                  <a:ext cx="327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400">
                      <a:cs typeface="Times New Roman" charset="0"/>
                    </a:rPr>
                    <a:t> </a:t>
                  </a: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26" name="Rectangle 106"/>
                <p:cNvSpPr>
                  <a:spLocks noChangeArrowheads="1"/>
                </p:cNvSpPr>
                <p:nvPr/>
              </p:nvSpPr>
              <p:spPr bwMode="auto">
                <a:xfrm>
                  <a:off x="2823" y="2806"/>
                  <a:ext cx="413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27" name="Group 107"/>
              <p:cNvGrpSpPr>
                <a:grpSpLocks/>
              </p:cNvGrpSpPr>
              <p:nvPr/>
            </p:nvGrpSpPr>
            <p:grpSpPr bwMode="auto">
              <a:xfrm>
                <a:off x="3236" y="2806"/>
                <a:ext cx="892" cy="596"/>
                <a:chOff x="3236" y="2806"/>
                <a:chExt cx="892" cy="596"/>
              </a:xfrm>
            </p:grpSpPr>
            <p:sp>
              <p:nvSpPr>
                <p:cNvPr id="619628" name="Rectangle 108"/>
                <p:cNvSpPr>
                  <a:spLocks noChangeArrowheads="1"/>
                </p:cNvSpPr>
                <p:nvPr/>
              </p:nvSpPr>
              <p:spPr bwMode="auto">
                <a:xfrm>
                  <a:off x="3279" y="2806"/>
                  <a:ext cx="806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400">
                      <a:cs typeface="Times New Roman" charset="0"/>
                    </a:rPr>
                    <a:t> </a:t>
                  </a: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29" name="Rectangle 109"/>
                <p:cNvSpPr>
                  <a:spLocks noChangeArrowheads="1"/>
                </p:cNvSpPr>
                <p:nvPr/>
              </p:nvSpPr>
              <p:spPr bwMode="auto">
                <a:xfrm>
                  <a:off x="3236" y="2806"/>
                  <a:ext cx="892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30" name="Group 110"/>
              <p:cNvGrpSpPr>
                <a:grpSpLocks/>
              </p:cNvGrpSpPr>
              <p:nvPr/>
            </p:nvGrpSpPr>
            <p:grpSpPr bwMode="auto">
              <a:xfrm>
                <a:off x="0" y="3402"/>
                <a:ext cx="547" cy="596"/>
                <a:chOff x="0" y="3402"/>
                <a:chExt cx="547" cy="596"/>
              </a:xfrm>
            </p:grpSpPr>
            <p:sp>
              <p:nvSpPr>
                <p:cNvPr id="619631" name="Rectangle 111"/>
                <p:cNvSpPr>
                  <a:spLocks noChangeArrowheads="1"/>
                </p:cNvSpPr>
                <p:nvPr/>
              </p:nvSpPr>
              <p:spPr bwMode="auto">
                <a:xfrm>
                  <a:off x="43" y="3402"/>
                  <a:ext cx="461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cs typeface="Times New Roman" charset="0"/>
                    </a:rPr>
                    <a:t>ATTG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32" name="Rectangle 112"/>
                <p:cNvSpPr>
                  <a:spLocks noChangeArrowheads="1"/>
                </p:cNvSpPr>
                <p:nvPr/>
              </p:nvSpPr>
              <p:spPr bwMode="auto">
                <a:xfrm>
                  <a:off x="0" y="3402"/>
                  <a:ext cx="547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33" name="Group 113"/>
              <p:cNvGrpSpPr>
                <a:grpSpLocks/>
              </p:cNvGrpSpPr>
              <p:nvPr/>
            </p:nvGrpSpPr>
            <p:grpSpPr bwMode="auto">
              <a:xfrm>
                <a:off x="547" y="3402"/>
                <a:ext cx="665" cy="596"/>
                <a:chOff x="547" y="3402"/>
                <a:chExt cx="665" cy="596"/>
              </a:xfrm>
            </p:grpSpPr>
            <p:sp>
              <p:nvSpPr>
                <p:cNvPr id="619634" name="Rectangle 114"/>
                <p:cNvSpPr>
                  <a:spLocks noChangeArrowheads="1"/>
                </p:cNvSpPr>
                <p:nvPr/>
              </p:nvSpPr>
              <p:spPr bwMode="auto">
                <a:xfrm>
                  <a:off x="590" y="3402"/>
                  <a:ext cx="579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charset="0"/>
                    </a:rPr>
                    <a:t>-3865.7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35" name="Rectangle 115"/>
                <p:cNvSpPr>
                  <a:spLocks noChangeArrowheads="1"/>
                </p:cNvSpPr>
                <p:nvPr/>
              </p:nvSpPr>
              <p:spPr bwMode="auto">
                <a:xfrm>
                  <a:off x="547" y="3402"/>
                  <a:ext cx="665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36" name="Group 116"/>
              <p:cNvGrpSpPr>
                <a:grpSpLocks/>
              </p:cNvGrpSpPr>
              <p:nvPr/>
            </p:nvGrpSpPr>
            <p:grpSpPr bwMode="auto">
              <a:xfrm>
                <a:off x="1212" y="3402"/>
                <a:ext cx="604" cy="596"/>
                <a:chOff x="1212" y="3402"/>
                <a:chExt cx="604" cy="596"/>
              </a:xfrm>
            </p:grpSpPr>
            <p:sp>
              <p:nvSpPr>
                <p:cNvPr id="619637" name="Rectangle 117"/>
                <p:cNvSpPr>
                  <a:spLocks noChangeArrowheads="1"/>
                </p:cNvSpPr>
                <p:nvPr/>
              </p:nvSpPr>
              <p:spPr bwMode="auto">
                <a:xfrm>
                  <a:off x="1255" y="3402"/>
                  <a:ext cx="518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charset="0"/>
                    </a:rPr>
                    <a:t>-3693.4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38" name="Rectangle 118"/>
                <p:cNvSpPr>
                  <a:spLocks noChangeArrowheads="1"/>
                </p:cNvSpPr>
                <p:nvPr/>
              </p:nvSpPr>
              <p:spPr bwMode="auto">
                <a:xfrm>
                  <a:off x="1212" y="3402"/>
                  <a:ext cx="604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39" name="Group 119"/>
              <p:cNvGrpSpPr>
                <a:grpSpLocks/>
              </p:cNvGrpSpPr>
              <p:nvPr/>
            </p:nvGrpSpPr>
            <p:grpSpPr bwMode="auto">
              <a:xfrm>
                <a:off x="1816" y="3402"/>
                <a:ext cx="518" cy="596"/>
                <a:chOff x="1816" y="3402"/>
                <a:chExt cx="518" cy="596"/>
              </a:xfrm>
            </p:grpSpPr>
            <p:sp>
              <p:nvSpPr>
                <p:cNvPr id="619640" name="Rectangle 120"/>
                <p:cNvSpPr>
                  <a:spLocks noChangeArrowheads="1"/>
                </p:cNvSpPr>
                <p:nvPr/>
              </p:nvSpPr>
              <p:spPr bwMode="auto">
                <a:xfrm>
                  <a:off x="1859" y="3402"/>
                  <a:ext cx="432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Times New Roman" charset="0"/>
                    </a:rPr>
                    <a:t>-149.9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41" name="Rectangle 121"/>
                <p:cNvSpPr>
                  <a:spLocks noChangeArrowheads="1"/>
                </p:cNvSpPr>
                <p:nvPr/>
              </p:nvSpPr>
              <p:spPr bwMode="auto">
                <a:xfrm>
                  <a:off x="1816" y="3402"/>
                  <a:ext cx="518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42" name="Group 122"/>
              <p:cNvGrpSpPr>
                <a:grpSpLocks/>
              </p:cNvGrpSpPr>
              <p:nvPr/>
            </p:nvGrpSpPr>
            <p:grpSpPr bwMode="auto">
              <a:xfrm>
                <a:off x="2334" y="3402"/>
                <a:ext cx="489" cy="596"/>
                <a:chOff x="2334" y="3402"/>
                <a:chExt cx="489" cy="596"/>
              </a:xfrm>
            </p:grpSpPr>
            <p:sp>
              <p:nvSpPr>
                <p:cNvPr id="619643" name="Rectangle 123"/>
                <p:cNvSpPr>
                  <a:spLocks noChangeArrowheads="1"/>
                </p:cNvSpPr>
                <p:nvPr/>
              </p:nvSpPr>
              <p:spPr bwMode="auto">
                <a:xfrm>
                  <a:off x="2377" y="3402"/>
                  <a:ext cx="403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charset="0"/>
                    </a:rPr>
                    <a:t>-22.5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44" name="Rectangle 124"/>
                <p:cNvSpPr>
                  <a:spLocks noChangeArrowheads="1"/>
                </p:cNvSpPr>
                <p:nvPr/>
              </p:nvSpPr>
              <p:spPr bwMode="auto">
                <a:xfrm>
                  <a:off x="2334" y="3402"/>
                  <a:ext cx="489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45" name="Group 125"/>
              <p:cNvGrpSpPr>
                <a:grpSpLocks/>
              </p:cNvGrpSpPr>
              <p:nvPr/>
            </p:nvGrpSpPr>
            <p:grpSpPr bwMode="auto">
              <a:xfrm>
                <a:off x="2823" y="3402"/>
                <a:ext cx="413" cy="596"/>
                <a:chOff x="2823" y="3402"/>
                <a:chExt cx="413" cy="596"/>
              </a:xfrm>
            </p:grpSpPr>
            <p:sp>
              <p:nvSpPr>
                <p:cNvPr id="619646" name="Rectangle 126"/>
                <p:cNvSpPr>
                  <a:spLocks noChangeArrowheads="1"/>
                </p:cNvSpPr>
                <p:nvPr/>
              </p:nvSpPr>
              <p:spPr bwMode="auto">
                <a:xfrm>
                  <a:off x="2866" y="3402"/>
                  <a:ext cx="327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charset="0"/>
                    </a:rPr>
                    <a:t>+0.7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47" name="Rectangle 127"/>
                <p:cNvSpPr>
                  <a:spLocks noChangeArrowheads="1"/>
                </p:cNvSpPr>
                <p:nvPr/>
              </p:nvSpPr>
              <p:spPr bwMode="auto">
                <a:xfrm>
                  <a:off x="2823" y="3402"/>
                  <a:ext cx="413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48" name="Group 128"/>
              <p:cNvGrpSpPr>
                <a:grpSpLocks/>
              </p:cNvGrpSpPr>
              <p:nvPr/>
            </p:nvGrpSpPr>
            <p:grpSpPr bwMode="auto">
              <a:xfrm>
                <a:off x="3236" y="3402"/>
                <a:ext cx="892" cy="596"/>
                <a:chOff x="3236" y="3402"/>
                <a:chExt cx="892" cy="596"/>
              </a:xfrm>
            </p:grpSpPr>
            <p:sp>
              <p:nvSpPr>
                <p:cNvPr id="619649" name="Rectangle 129"/>
                <p:cNvSpPr>
                  <a:spLocks noChangeArrowheads="1"/>
                </p:cNvSpPr>
                <p:nvPr/>
              </p:nvSpPr>
              <p:spPr bwMode="auto">
                <a:xfrm>
                  <a:off x="3279" y="3402"/>
                  <a:ext cx="806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charset="0"/>
                    </a:rPr>
                    <a:t>-3.2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50" name="Rectangle 130"/>
                <p:cNvSpPr>
                  <a:spLocks noChangeArrowheads="1"/>
                </p:cNvSpPr>
                <p:nvPr/>
              </p:nvSpPr>
              <p:spPr bwMode="auto">
                <a:xfrm>
                  <a:off x="3236" y="3402"/>
                  <a:ext cx="892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51" name="Group 131"/>
              <p:cNvGrpSpPr>
                <a:grpSpLocks/>
              </p:cNvGrpSpPr>
              <p:nvPr/>
            </p:nvGrpSpPr>
            <p:grpSpPr bwMode="auto">
              <a:xfrm>
                <a:off x="0" y="3998"/>
                <a:ext cx="547" cy="596"/>
                <a:chOff x="0" y="3998"/>
                <a:chExt cx="547" cy="596"/>
              </a:xfrm>
            </p:grpSpPr>
            <p:sp>
              <p:nvSpPr>
                <p:cNvPr id="619652" name="Rectangle 132"/>
                <p:cNvSpPr>
                  <a:spLocks noChangeArrowheads="1"/>
                </p:cNvSpPr>
                <p:nvPr/>
              </p:nvSpPr>
              <p:spPr bwMode="auto">
                <a:xfrm>
                  <a:off x="43" y="3998"/>
                  <a:ext cx="461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0000FF"/>
                      </a:solidFill>
                      <a:cs typeface="Times New Roman" charset="0"/>
                    </a:rPr>
                    <a:t>AATT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53" name="Rectangle 133"/>
                <p:cNvSpPr>
                  <a:spLocks noChangeArrowheads="1"/>
                </p:cNvSpPr>
                <p:nvPr/>
              </p:nvSpPr>
              <p:spPr bwMode="auto">
                <a:xfrm>
                  <a:off x="0" y="3998"/>
                  <a:ext cx="547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54" name="Group 134"/>
              <p:cNvGrpSpPr>
                <a:grpSpLocks/>
              </p:cNvGrpSpPr>
              <p:nvPr/>
            </p:nvGrpSpPr>
            <p:grpSpPr bwMode="auto">
              <a:xfrm>
                <a:off x="547" y="3998"/>
                <a:ext cx="665" cy="596"/>
                <a:chOff x="547" y="3998"/>
                <a:chExt cx="665" cy="596"/>
              </a:xfrm>
            </p:grpSpPr>
            <p:sp>
              <p:nvSpPr>
                <p:cNvPr id="619655" name="Rectangle 135"/>
                <p:cNvSpPr>
                  <a:spLocks noChangeArrowheads="1"/>
                </p:cNvSpPr>
                <p:nvPr/>
              </p:nvSpPr>
              <p:spPr bwMode="auto">
                <a:xfrm>
                  <a:off x="590" y="3998"/>
                  <a:ext cx="579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charset="0"/>
                    </a:rPr>
                    <a:t>-3870.6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56" name="Rectangle 136"/>
                <p:cNvSpPr>
                  <a:spLocks noChangeArrowheads="1"/>
                </p:cNvSpPr>
                <p:nvPr/>
              </p:nvSpPr>
              <p:spPr bwMode="auto">
                <a:xfrm>
                  <a:off x="547" y="3998"/>
                  <a:ext cx="665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57" name="Group 137"/>
              <p:cNvGrpSpPr>
                <a:grpSpLocks/>
              </p:cNvGrpSpPr>
              <p:nvPr/>
            </p:nvGrpSpPr>
            <p:grpSpPr bwMode="auto">
              <a:xfrm>
                <a:off x="1212" y="3998"/>
                <a:ext cx="604" cy="596"/>
                <a:chOff x="1212" y="3998"/>
                <a:chExt cx="604" cy="596"/>
              </a:xfrm>
            </p:grpSpPr>
            <p:sp>
              <p:nvSpPr>
                <p:cNvPr id="619658" name="Rectangle 138"/>
                <p:cNvSpPr>
                  <a:spLocks noChangeArrowheads="1"/>
                </p:cNvSpPr>
                <p:nvPr/>
              </p:nvSpPr>
              <p:spPr bwMode="auto">
                <a:xfrm>
                  <a:off x="1255" y="3998"/>
                  <a:ext cx="518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solidFill>
                        <a:srgbClr val="993300"/>
                      </a:solidFill>
                      <a:cs typeface="Times New Roman" charset="0"/>
                    </a:rPr>
                    <a:t>-3697.6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59" name="Rectangle 139"/>
                <p:cNvSpPr>
                  <a:spLocks noChangeArrowheads="1"/>
                </p:cNvSpPr>
                <p:nvPr/>
              </p:nvSpPr>
              <p:spPr bwMode="auto">
                <a:xfrm>
                  <a:off x="1212" y="3998"/>
                  <a:ext cx="604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60" name="Group 140"/>
              <p:cNvGrpSpPr>
                <a:grpSpLocks/>
              </p:cNvGrpSpPr>
              <p:nvPr/>
            </p:nvGrpSpPr>
            <p:grpSpPr bwMode="auto">
              <a:xfrm>
                <a:off x="1816" y="3998"/>
                <a:ext cx="518" cy="596"/>
                <a:chOff x="1816" y="3998"/>
                <a:chExt cx="518" cy="596"/>
              </a:xfrm>
            </p:grpSpPr>
            <p:sp>
              <p:nvSpPr>
                <p:cNvPr id="619661" name="Rectangle 141"/>
                <p:cNvSpPr>
                  <a:spLocks noChangeArrowheads="1"/>
                </p:cNvSpPr>
                <p:nvPr/>
              </p:nvSpPr>
              <p:spPr bwMode="auto">
                <a:xfrm>
                  <a:off x="1859" y="3998"/>
                  <a:ext cx="432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600">
                      <a:cs typeface="Times New Roman" charset="0"/>
                    </a:rPr>
                    <a:t>-149.8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62" name="Rectangle 142"/>
                <p:cNvSpPr>
                  <a:spLocks noChangeArrowheads="1"/>
                </p:cNvSpPr>
                <p:nvPr/>
              </p:nvSpPr>
              <p:spPr bwMode="auto">
                <a:xfrm>
                  <a:off x="1816" y="3998"/>
                  <a:ext cx="518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63" name="Group 143"/>
              <p:cNvGrpSpPr>
                <a:grpSpLocks/>
              </p:cNvGrpSpPr>
              <p:nvPr/>
            </p:nvGrpSpPr>
            <p:grpSpPr bwMode="auto">
              <a:xfrm>
                <a:off x="2334" y="3998"/>
                <a:ext cx="489" cy="596"/>
                <a:chOff x="2334" y="3998"/>
                <a:chExt cx="489" cy="596"/>
              </a:xfrm>
            </p:grpSpPr>
            <p:sp>
              <p:nvSpPr>
                <p:cNvPr id="619664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77" y="3998"/>
                  <a:ext cx="403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 b="1">
                      <a:cs typeface="Times New Roman" charset="0"/>
                    </a:rPr>
                    <a:t>-23.2</a:t>
                  </a:r>
                  <a:endParaRPr lang="en-US" sz="1400">
                    <a:cs typeface="Times New Roman" charset="0"/>
                  </a:endParaRP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65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34" y="3998"/>
                  <a:ext cx="489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66" name="Group 146"/>
              <p:cNvGrpSpPr>
                <a:grpSpLocks/>
              </p:cNvGrpSpPr>
              <p:nvPr/>
            </p:nvGrpSpPr>
            <p:grpSpPr bwMode="auto">
              <a:xfrm>
                <a:off x="2823" y="3998"/>
                <a:ext cx="413" cy="596"/>
                <a:chOff x="2823" y="3998"/>
                <a:chExt cx="413" cy="596"/>
              </a:xfrm>
            </p:grpSpPr>
            <p:sp>
              <p:nvSpPr>
                <p:cNvPr id="619667" name="Rectangle 147"/>
                <p:cNvSpPr>
                  <a:spLocks noChangeArrowheads="1"/>
                </p:cNvSpPr>
                <p:nvPr/>
              </p:nvSpPr>
              <p:spPr bwMode="auto">
                <a:xfrm>
                  <a:off x="2866" y="3998"/>
                  <a:ext cx="327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400">
                      <a:cs typeface="Times New Roman" charset="0"/>
                    </a:rPr>
                    <a:t> </a:t>
                  </a: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68" name="Rectangle 148"/>
                <p:cNvSpPr>
                  <a:spLocks noChangeArrowheads="1"/>
                </p:cNvSpPr>
                <p:nvPr/>
              </p:nvSpPr>
              <p:spPr bwMode="auto">
                <a:xfrm>
                  <a:off x="2823" y="3998"/>
                  <a:ext cx="413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19669" name="Group 149"/>
              <p:cNvGrpSpPr>
                <a:grpSpLocks/>
              </p:cNvGrpSpPr>
              <p:nvPr/>
            </p:nvGrpSpPr>
            <p:grpSpPr bwMode="auto">
              <a:xfrm>
                <a:off x="3236" y="3998"/>
                <a:ext cx="892" cy="596"/>
                <a:chOff x="3236" y="3998"/>
                <a:chExt cx="892" cy="596"/>
              </a:xfrm>
            </p:grpSpPr>
            <p:sp>
              <p:nvSpPr>
                <p:cNvPr id="619670" name="Rectangle 150"/>
                <p:cNvSpPr>
                  <a:spLocks noChangeArrowheads="1"/>
                </p:cNvSpPr>
                <p:nvPr/>
              </p:nvSpPr>
              <p:spPr bwMode="auto">
                <a:xfrm>
                  <a:off x="3279" y="3998"/>
                  <a:ext cx="806" cy="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400">
                      <a:cs typeface="Times New Roman" charset="0"/>
                    </a:rPr>
                    <a:t> </a:t>
                  </a:r>
                </a:p>
                <a:p>
                  <a:pPr algn="ctr" eaLnBrk="0" hangingPunct="0"/>
                  <a:endParaRPr lang="en-US" sz="2800"/>
                </a:p>
              </p:txBody>
            </p:sp>
            <p:sp>
              <p:nvSpPr>
                <p:cNvPr id="619671" name="Rectangle 151"/>
                <p:cNvSpPr>
                  <a:spLocks noChangeArrowheads="1"/>
                </p:cNvSpPr>
                <p:nvPr/>
              </p:nvSpPr>
              <p:spPr bwMode="auto">
                <a:xfrm>
                  <a:off x="3236" y="3998"/>
                  <a:ext cx="892" cy="59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19672" name="Rectangle 152"/>
            <p:cNvSpPr>
              <a:spLocks noChangeArrowheads="1"/>
            </p:cNvSpPr>
            <p:nvPr/>
          </p:nvSpPr>
          <p:spPr bwMode="auto">
            <a:xfrm>
              <a:off x="-3" y="419"/>
              <a:ext cx="4134" cy="417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9673" name="Rectangle 153"/>
          <p:cNvSpPr>
            <a:spLocks noChangeArrowheads="1"/>
          </p:cNvSpPr>
          <p:nvPr/>
        </p:nvSpPr>
        <p:spPr bwMode="auto">
          <a:xfrm>
            <a:off x="3175" y="6757988"/>
            <a:ext cx="91440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 </a:t>
            </a:r>
            <a:endParaRPr lang="en-US" sz="1200">
              <a:latin typeface="Times New Roman" charset="0"/>
              <a:cs typeface="Times New Roman" charset="0"/>
            </a:endParaRPr>
          </a:p>
          <a:p>
            <a:pPr eaLnBrk="0" hangingPunct="0"/>
            <a:endParaRPr lang="en-US" sz="2400">
              <a:latin typeface="Times New Roman" charset="0"/>
            </a:endParaRPr>
          </a:p>
        </p:txBody>
      </p:sp>
      <p:sp>
        <p:nvSpPr>
          <p:cNvPr id="619674" name="Text Box 154"/>
          <p:cNvSpPr txBox="1">
            <a:spLocks noChangeArrowheads="1"/>
          </p:cNvSpPr>
          <p:nvPr/>
        </p:nvSpPr>
        <p:spPr bwMode="auto">
          <a:xfrm>
            <a:off x="1198563" y="304800"/>
            <a:ext cx="43640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single trajectory free energy estimates</a:t>
            </a:r>
          </a:p>
        </p:txBody>
      </p:sp>
      <p:sp>
        <p:nvSpPr>
          <p:cNvPr id="619675" name="Text Box 155"/>
          <p:cNvSpPr txBox="1">
            <a:spLocks noChangeArrowheads="1"/>
          </p:cNvSpPr>
          <p:nvPr/>
        </p:nvSpPr>
        <p:spPr bwMode="auto">
          <a:xfrm>
            <a:off x="7089775" y="457200"/>
            <a:ext cx="1978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+ favors AATT</a:t>
            </a:r>
          </a:p>
          <a:p>
            <a:r>
              <a:rPr lang="en-US" sz="2400"/>
              <a:t>-- favors ATTG</a:t>
            </a:r>
          </a:p>
        </p:txBody>
      </p:sp>
      <p:pic>
        <p:nvPicPr>
          <p:cNvPr id="619676" name="Picture 156" descr="J:\dapi_compare_S1b_S2r_S3y.gif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914400"/>
            <a:ext cx="86836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677" name="Picture 157" descr="J:\dapi.gif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219200"/>
            <a:ext cx="7239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678" name="Rectangle 158"/>
          <p:cNvSpPr>
            <a:spLocks noChangeArrowheads="1"/>
          </p:cNvSpPr>
          <p:nvPr/>
        </p:nvSpPr>
        <p:spPr bwMode="auto">
          <a:xfrm>
            <a:off x="0" y="3390900"/>
            <a:ext cx="91440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679" name="Text Box 159"/>
          <p:cNvSpPr txBox="1">
            <a:spLocks noChangeArrowheads="1"/>
          </p:cNvSpPr>
          <p:nvPr/>
        </p:nvSpPr>
        <p:spPr bwMode="auto">
          <a:xfrm>
            <a:off x="1600200" y="3810000"/>
            <a:ext cx="5410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Note: solute entropic estimates</a:t>
            </a:r>
          </a:p>
          <a:p>
            <a:pPr algn="ctr"/>
            <a:r>
              <a:rPr lang="en-US" sz="2400"/>
              <a:t>[rotational, translational, vibrational]</a:t>
            </a:r>
          </a:p>
          <a:p>
            <a:pPr algn="ctr"/>
            <a:r>
              <a:rPr lang="en-US" sz="2400"/>
              <a:t>(of ~3-23 kcal/mol) not included</a:t>
            </a:r>
          </a:p>
        </p:txBody>
      </p:sp>
      <p:sp>
        <p:nvSpPr>
          <p:cNvPr id="619680" name="AutoShape 160"/>
          <p:cNvSpPr>
            <a:spLocks/>
          </p:cNvSpPr>
          <p:nvPr/>
        </p:nvSpPr>
        <p:spPr bwMode="auto">
          <a:xfrm rot="-5400000">
            <a:off x="4038600" y="1203325"/>
            <a:ext cx="304800" cy="4876800"/>
          </a:xfrm>
          <a:prstGeom prst="leftBrace">
            <a:avLst>
              <a:gd name="adj1" fmla="val 133333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681" name="Text Box 161"/>
          <p:cNvSpPr txBox="1">
            <a:spLocks noChangeArrowheads="1"/>
          </p:cNvSpPr>
          <p:nvPr/>
        </p:nvSpPr>
        <p:spPr bwMode="auto">
          <a:xfrm>
            <a:off x="7010400" y="3505200"/>
            <a:ext cx="2122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(includes entropy)</a:t>
            </a:r>
          </a:p>
        </p:txBody>
      </p:sp>
      <p:sp>
        <p:nvSpPr>
          <p:cNvPr id="619682" name="Text Box 162"/>
          <p:cNvSpPr txBox="1">
            <a:spLocks noChangeArrowheads="1"/>
          </p:cNvSpPr>
          <p:nvPr/>
        </p:nvSpPr>
        <p:spPr bwMode="auto">
          <a:xfrm>
            <a:off x="993775" y="6080125"/>
            <a:ext cx="456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Experimental </a:t>
            </a:r>
            <a:r>
              <a:rPr lang="en-US" b="1">
                <a:solidFill>
                  <a:schemeClr val="hlink"/>
                </a:solidFill>
                <a:latin typeface="Symbol" charset="0"/>
              </a:rPr>
              <a:t>D</a:t>
            </a:r>
            <a:r>
              <a:rPr lang="en-US" b="1">
                <a:solidFill>
                  <a:schemeClr val="hlink"/>
                </a:solidFill>
              </a:rPr>
              <a:t>G binding ~ -10 kcal/mol</a:t>
            </a:r>
          </a:p>
        </p:txBody>
      </p:sp>
    </p:spTree>
    <p:extLst>
      <p:ext uri="{BB962C8B-B14F-4D97-AF65-F5344CB8AC3E}">
        <p14:creationId xmlns:p14="http://schemas.microsoft.com/office/powerpoint/2010/main" val="472345187"/>
      </p:ext>
    </p:extLst>
  </p:cSld>
  <p:clrMapOvr>
    <a:masterClrMapping/>
  </p:clrMapOvr>
  <p:transition xmlns:p14="http://schemas.microsoft.com/office/powerpoint/2010/main"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7402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What about including some explicit water into analysis?	Pitfalls:</a:t>
            </a:r>
          </a:p>
        </p:txBody>
      </p:sp>
      <p:sp>
        <p:nvSpPr>
          <p:cNvPr id="620547" name="Text Box 3"/>
          <p:cNvSpPr txBox="1">
            <a:spLocks noChangeArrowheads="1"/>
          </p:cNvSpPr>
          <p:nvPr/>
        </p:nvSpPr>
        <p:spPr bwMode="auto">
          <a:xfrm>
            <a:off x="1219200" y="904875"/>
            <a:ext cx="7291388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  <a:buFontTx/>
              <a:buChar char="•"/>
            </a:pPr>
            <a:r>
              <a:rPr lang="en-US" b="1"/>
              <a:t>  continuum model may break down with explicit water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US" b="1"/>
              <a:t>  impossible to choose the explicit water in an unbiased manner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US" b="1"/>
              <a:t>  dynamics of water may lead to significant fluctuations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US" b="1"/>
              <a:t>  arbitrary thermodynamic cycle</a:t>
            </a:r>
          </a:p>
        </p:txBody>
      </p:sp>
    </p:spTree>
    <p:extLst>
      <p:ext uri="{BB962C8B-B14F-4D97-AF65-F5344CB8AC3E}">
        <p14:creationId xmlns:p14="http://schemas.microsoft.com/office/powerpoint/2010/main" val="2538049146"/>
      </p:ext>
    </p:extLst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770" y="504195"/>
            <a:ext cx="884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Approach #1: Find “representative” structures and minimize energy…</a:t>
            </a:r>
            <a:endParaRPr lang="en-US" sz="2400" dirty="0"/>
          </a:p>
        </p:txBody>
      </p:sp>
      <p:sp>
        <p:nvSpPr>
          <p:cNvPr id="16" name="Arc 15"/>
          <p:cNvSpPr/>
          <p:nvPr/>
        </p:nvSpPr>
        <p:spPr>
          <a:xfrm flipV="1">
            <a:off x="2141653" y="1319933"/>
            <a:ext cx="1232689" cy="128256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Arc 16"/>
          <p:cNvSpPr/>
          <p:nvPr/>
        </p:nvSpPr>
        <p:spPr>
          <a:xfrm flipH="1" flipV="1">
            <a:off x="2157092" y="1322909"/>
            <a:ext cx="1232689" cy="128256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94445" y="2091955"/>
            <a:ext cx="283371" cy="161877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flipV="1">
            <a:off x="4908837" y="1335361"/>
            <a:ext cx="1232689" cy="128256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 flipV="1">
            <a:off x="4924276" y="1338337"/>
            <a:ext cx="1232689" cy="128256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84963" y="2443587"/>
            <a:ext cx="283371" cy="161877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747873" y="2042147"/>
            <a:ext cx="884049" cy="35163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609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6243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What about including some explicit water into analysis?</a:t>
            </a:r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1219200" y="904875"/>
            <a:ext cx="7291388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  <a:buFontTx/>
              <a:buChar char="•"/>
            </a:pPr>
            <a:r>
              <a:rPr lang="en-US" b="1"/>
              <a:t>  continuum model may break down with explicit water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US" b="1"/>
              <a:t>  impossible to choose the explicit water in an unbiased manner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US" b="1"/>
              <a:t>  dynamics of water may lead to significant fluctuations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US" b="1"/>
              <a:t>  arbitrary thermodynamic cycle</a:t>
            </a:r>
          </a:p>
        </p:txBody>
      </p:sp>
      <p:sp>
        <p:nvSpPr>
          <p:cNvPr id="621572" name="Text Box 4"/>
          <p:cNvSpPr txBox="1">
            <a:spLocks noChangeArrowheads="1"/>
          </p:cNvSpPr>
          <p:nvPr/>
        </p:nvSpPr>
        <p:spPr bwMode="auto">
          <a:xfrm>
            <a:off x="2057400" y="3213100"/>
            <a:ext cx="49355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Fluctuations	No water	20 waters</a:t>
            </a:r>
          </a:p>
          <a:p>
            <a:r>
              <a:rPr lang="en-US" b="1"/>
              <a:t>    </a:t>
            </a:r>
            <a:r>
              <a:rPr lang="en-US" b="1">
                <a:solidFill>
                  <a:srgbClr val="0000FF"/>
                </a:solidFill>
              </a:rPr>
              <a:t> electrostatics</a:t>
            </a:r>
            <a:r>
              <a:rPr lang="en-US" b="1"/>
              <a:t>	    </a:t>
            </a:r>
            <a:r>
              <a:rPr lang="en-US" b="1">
                <a:solidFill>
                  <a:schemeClr val="folHlink"/>
                </a:solidFill>
              </a:rPr>
              <a:t>37.7		     41.8</a:t>
            </a:r>
          </a:p>
          <a:p>
            <a:r>
              <a:rPr lang="en-US" b="1"/>
              <a:t>     </a:t>
            </a:r>
            <a:r>
              <a:rPr lang="en-US" b="1">
                <a:solidFill>
                  <a:srgbClr val="0000FF"/>
                </a:solidFill>
              </a:rPr>
              <a:t>van der Waals</a:t>
            </a:r>
            <a:r>
              <a:rPr lang="en-US" b="1"/>
              <a:t>      </a:t>
            </a:r>
            <a:r>
              <a:rPr lang="en-US" b="1">
                <a:solidFill>
                  <a:schemeClr val="folHlink"/>
                </a:solidFill>
              </a:rPr>
              <a:t>8.7		     10.1</a:t>
            </a:r>
          </a:p>
          <a:p>
            <a:r>
              <a:rPr lang="en-US" b="1"/>
              <a:t>     </a:t>
            </a:r>
            <a:r>
              <a:rPr lang="en-US" b="1">
                <a:solidFill>
                  <a:srgbClr val="0000FF"/>
                </a:solidFill>
              </a:rPr>
              <a:t>internal</a:t>
            </a:r>
            <a:r>
              <a:rPr lang="en-US" b="1"/>
              <a:t>	    </a:t>
            </a:r>
            <a:r>
              <a:rPr lang="en-US" b="1">
                <a:solidFill>
                  <a:schemeClr val="folHlink"/>
                </a:solidFill>
              </a:rPr>
              <a:t>18.0		     18.0</a:t>
            </a:r>
          </a:p>
          <a:p>
            <a:r>
              <a:rPr lang="en-US" b="1"/>
              <a:t>     </a:t>
            </a:r>
            <a:r>
              <a:rPr lang="en-US" b="1">
                <a:solidFill>
                  <a:srgbClr val="0000FF"/>
                </a:solidFill>
              </a:rPr>
              <a:t>PB energy</a:t>
            </a:r>
            <a:r>
              <a:rPr lang="en-US" b="1"/>
              <a:t>	    </a:t>
            </a:r>
            <a:r>
              <a:rPr lang="en-US" b="1">
                <a:solidFill>
                  <a:schemeClr val="folHlink"/>
                </a:solidFill>
              </a:rPr>
              <a:t>34.2		     37.2</a:t>
            </a:r>
          </a:p>
        </p:txBody>
      </p:sp>
      <p:sp>
        <p:nvSpPr>
          <p:cNvPr id="621573" name="Text Box 5"/>
          <p:cNvSpPr txBox="1">
            <a:spLocks noChangeArrowheads="1"/>
          </p:cNvSpPr>
          <p:nvPr/>
        </p:nvSpPr>
        <p:spPr bwMode="auto">
          <a:xfrm>
            <a:off x="3175" y="5500688"/>
            <a:ext cx="9217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Arial Narrow" charset="0"/>
              </a:rPr>
              <a:t>G(DNA-dapi complex + 20 waters) – [ G(dapi) + G(DNA + 20 waters) ]</a:t>
            </a:r>
          </a:p>
        </p:txBody>
      </p:sp>
    </p:spTree>
    <p:extLst>
      <p:ext uri="{BB962C8B-B14F-4D97-AF65-F5344CB8AC3E}">
        <p14:creationId xmlns:p14="http://schemas.microsoft.com/office/powerpoint/2010/main" val="4133386990"/>
      </p:ext>
    </p:extLst>
  </p:cSld>
  <p:clrMapOvr>
    <a:masterClrMapping/>
  </p:clrMapOvr>
  <p:transition xmlns:p14="http://schemas.microsoft.com/office/powerpoint/2010/main"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594" name="Picture 2" descr="J:\dapi_wat1.gif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211931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2595" name="Text Box 3"/>
          <p:cNvSpPr txBox="1">
            <a:spLocks noChangeArrowheads="1"/>
          </p:cNvSpPr>
          <p:nvPr/>
        </p:nvSpPr>
        <p:spPr bwMode="auto">
          <a:xfrm>
            <a:off x="2743200" y="641350"/>
            <a:ext cx="5105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More consistent results if we include </a:t>
            </a:r>
            <a:r>
              <a:rPr lang="ja-JP" altLang="en-US" sz="2400">
                <a:solidFill>
                  <a:srgbClr val="0000FF"/>
                </a:solidFill>
                <a:latin typeface="Arial"/>
              </a:rPr>
              <a:t>“</a:t>
            </a:r>
            <a:r>
              <a:rPr lang="en-US" sz="2400">
                <a:solidFill>
                  <a:srgbClr val="0000FF"/>
                </a:solidFill>
              </a:rPr>
              <a:t>bound</a:t>
            </a:r>
            <a:r>
              <a:rPr lang="ja-JP" altLang="en-US" sz="2400">
                <a:solidFill>
                  <a:srgbClr val="0000FF"/>
                </a:solidFill>
                <a:latin typeface="Arial"/>
              </a:rPr>
              <a:t>”</a:t>
            </a:r>
            <a:r>
              <a:rPr lang="en-US" sz="2400">
                <a:solidFill>
                  <a:srgbClr val="0000FF"/>
                </a:solidFill>
              </a:rPr>
              <a:t> water: 20 closest waters to DAPI or minor groove atoms</a:t>
            </a:r>
          </a:p>
        </p:txBody>
      </p:sp>
      <p:sp>
        <p:nvSpPr>
          <p:cNvPr id="622596" name="Rectangle 4"/>
          <p:cNvSpPr>
            <a:spLocks noChangeArrowheads="1"/>
          </p:cNvSpPr>
          <p:nvPr/>
        </p:nvSpPr>
        <p:spPr bwMode="auto">
          <a:xfrm>
            <a:off x="3175" y="650875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>
                <a:latin typeface="Times New Roman" charset="0"/>
                <a:cs typeface="Times New Roman" charset="0"/>
              </a:rPr>
              <a:t> </a:t>
            </a:r>
          </a:p>
          <a:p>
            <a:pPr eaLnBrk="0" hangingPunct="0"/>
            <a:endParaRPr lang="en-US" sz="2400">
              <a:latin typeface="Times New Roman" charset="0"/>
            </a:endParaRPr>
          </a:p>
        </p:txBody>
      </p:sp>
      <p:grpSp>
        <p:nvGrpSpPr>
          <p:cNvPr id="622597" name="Group 5"/>
          <p:cNvGrpSpPr>
            <a:grpSpLocks/>
          </p:cNvGrpSpPr>
          <p:nvPr/>
        </p:nvGrpSpPr>
        <p:grpSpPr bwMode="auto">
          <a:xfrm>
            <a:off x="381000" y="2514600"/>
            <a:ext cx="7848600" cy="3244850"/>
            <a:chOff x="-3" y="400"/>
            <a:chExt cx="3297" cy="3100"/>
          </a:xfrm>
        </p:grpSpPr>
        <p:grpSp>
          <p:nvGrpSpPr>
            <p:cNvPr id="622598" name="Group 6"/>
            <p:cNvGrpSpPr>
              <a:grpSpLocks/>
            </p:cNvGrpSpPr>
            <p:nvPr/>
          </p:nvGrpSpPr>
          <p:grpSpPr bwMode="auto">
            <a:xfrm>
              <a:off x="0" y="403"/>
              <a:ext cx="3291" cy="3094"/>
              <a:chOff x="0" y="403"/>
              <a:chExt cx="3291" cy="3094"/>
            </a:xfrm>
          </p:grpSpPr>
          <p:grpSp>
            <p:nvGrpSpPr>
              <p:cNvPr id="622599" name="Group 7"/>
              <p:cNvGrpSpPr>
                <a:grpSpLocks/>
              </p:cNvGrpSpPr>
              <p:nvPr/>
            </p:nvGrpSpPr>
            <p:grpSpPr bwMode="auto">
              <a:xfrm>
                <a:off x="0" y="403"/>
                <a:ext cx="485" cy="442"/>
                <a:chOff x="0" y="403"/>
                <a:chExt cx="485" cy="442"/>
              </a:xfrm>
            </p:grpSpPr>
            <p:sp>
              <p:nvSpPr>
                <p:cNvPr id="622600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399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 b="1">
                      <a:solidFill>
                        <a:srgbClr val="0000FF"/>
                      </a:solidFill>
                      <a:cs typeface="Times New Roman" charset="0"/>
                    </a:rPr>
                    <a:t>site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01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485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02" name="Group 10"/>
              <p:cNvGrpSpPr>
                <a:grpSpLocks/>
              </p:cNvGrpSpPr>
              <p:nvPr/>
            </p:nvGrpSpPr>
            <p:grpSpPr bwMode="auto">
              <a:xfrm>
                <a:off x="485" y="403"/>
                <a:ext cx="639" cy="442"/>
                <a:chOff x="485" y="403"/>
                <a:chExt cx="639" cy="442"/>
              </a:xfrm>
            </p:grpSpPr>
            <p:sp>
              <p:nvSpPr>
                <p:cNvPr id="622603" name="Rectangle 11"/>
                <p:cNvSpPr>
                  <a:spLocks noChangeArrowheads="1"/>
                </p:cNvSpPr>
                <p:nvPr/>
              </p:nvSpPr>
              <p:spPr bwMode="auto">
                <a:xfrm>
                  <a:off x="528" y="403"/>
                  <a:ext cx="55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r>
                    <a:rPr lang="en-US" sz="2400" b="1">
                      <a:solidFill>
                        <a:srgbClr val="0000FF"/>
                      </a:solidFill>
                      <a:cs typeface="Times New Roman" charset="0"/>
                    </a:rPr>
                    <a:t>E</a:t>
                  </a:r>
                  <a:r>
                    <a:rPr lang="en-US" sz="2400" b="1" baseline="-30000">
                      <a:solidFill>
                        <a:srgbClr val="0000FF"/>
                      </a:solidFill>
                      <a:cs typeface="Times New Roman" charset="0"/>
                    </a:rPr>
                    <a:t>complex</a:t>
                  </a:r>
                  <a:endParaRPr lang="en-US" sz="3800" b="1">
                    <a:latin typeface="Times New Roman" charset="0"/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04" name="Rectangle 12"/>
                <p:cNvSpPr>
                  <a:spLocks noChangeArrowheads="1"/>
                </p:cNvSpPr>
                <p:nvPr/>
              </p:nvSpPr>
              <p:spPr bwMode="auto">
                <a:xfrm>
                  <a:off x="485" y="403"/>
                  <a:ext cx="63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05" name="Group 13"/>
              <p:cNvGrpSpPr>
                <a:grpSpLocks/>
              </p:cNvGrpSpPr>
              <p:nvPr/>
            </p:nvGrpSpPr>
            <p:grpSpPr bwMode="auto">
              <a:xfrm>
                <a:off x="1124" y="403"/>
                <a:ext cx="656" cy="442"/>
                <a:chOff x="1124" y="403"/>
                <a:chExt cx="656" cy="442"/>
              </a:xfrm>
            </p:grpSpPr>
            <p:sp>
              <p:nvSpPr>
                <p:cNvPr id="622606" name="Rectangle 14"/>
                <p:cNvSpPr>
                  <a:spLocks noChangeArrowheads="1"/>
                </p:cNvSpPr>
                <p:nvPr/>
              </p:nvSpPr>
              <p:spPr bwMode="auto">
                <a:xfrm>
                  <a:off x="1167" y="403"/>
                  <a:ext cx="57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 b="1">
                      <a:solidFill>
                        <a:srgbClr val="0000FF"/>
                      </a:solidFill>
                      <a:cs typeface="Times New Roman" charset="0"/>
                    </a:rPr>
                    <a:t>E</a:t>
                  </a:r>
                  <a:r>
                    <a:rPr lang="en-US" sz="2400" b="1" baseline="-30000">
                      <a:solidFill>
                        <a:srgbClr val="0000FF"/>
                      </a:solidFill>
                      <a:cs typeface="Times New Roman" charset="0"/>
                    </a:rPr>
                    <a:t>DNA+20w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07" name="Rectangle 15"/>
                <p:cNvSpPr>
                  <a:spLocks noChangeArrowheads="1"/>
                </p:cNvSpPr>
                <p:nvPr/>
              </p:nvSpPr>
              <p:spPr bwMode="auto">
                <a:xfrm>
                  <a:off x="1124" y="403"/>
                  <a:ext cx="65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08" name="Group 16"/>
              <p:cNvGrpSpPr>
                <a:grpSpLocks/>
              </p:cNvGrpSpPr>
              <p:nvPr/>
            </p:nvGrpSpPr>
            <p:grpSpPr bwMode="auto">
              <a:xfrm>
                <a:off x="1780" y="403"/>
                <a:ext cx="564" cy="442"/>
                <a:chOff x="1780" y="403"/>
                <a:chExt cx="564" cy="442"/>
              </a:xfrm>
            </p:grpSpPr>
            <p:sp>
              <p:nvSpPr>
                <p:cNvPr id="622609" name="Rectangle 17"/>
                <p:cNvSpPr>
                  <a:spLocks noChangeArrowheads="1"/>
                </p:cNvSpPr>
                <p:nvPr/>
              </p:nvSpPr>
              <p:spPr bwMode="auto">
                <a:xfrm>
                  <a:off x="1823" y="403"/>
                  <a:ext cx="47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 b="1">
                      <a:solidFill>
                        <a:srgbClr val="0000FF"/>
                      </a:solidFill>
                      <a:cs typeface="Times New Roman" charset="0"/>
                    </a:rPr>
                    <a:t>DAPI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10" name="Rectangle 18"/>
                <p:cNvSpPr>
                  <a:spLocks noChangeArrowheads="1"/>
                </p:cNvSpPr>
                <p:nvPr/>
              </p:nvSpPr>
              <p:spPr bwMode="auto">
                <a:xfrm>
                  <a:off x="1780" y="403"/>
                  <a:ext cx="56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11" name="Group 19"/>
              <p:cNvGrpSpPr>
                <a:grpSpLocks/>
              </p:cNvGrpSpPr>
              <p:nvPr/>
            </p:nvGrpSpPr>
            <p:grpSpPr bwMode="auto">
              <a:xfrm>
                <a:off x="2344" y="403"/>
                <a:ext cx="489" cy="442"/>
                <a:chOff x="2344" y="403"/>
                <a:chExt cx="489" cy="442"/>
              </a:xfrm>
            </p:grpSpPr>
            <p:sp>
              <p:nvSpPr>
                <p:cNvPr id="622612" name="Rectangle 20"/>
                <p:cNvSpPr>
                  <a:spLocks noChangeArrowheads="1"/>
                </p:cNvSpPr>
                <p:nvPr/>
              </p:nvSpPr>
              <p:spPr bwMode="auto">
                <a:xfrm>
                  <a:off x="2387" y="403"/>
                  <a:ext cx="40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 b="1">
                      <a:solidFill>
                        <a:srgbClr val="0000FF"/>
                      </a:solidFill>
                      <a:latin typeface="Symbol" charset="0"/>
                      <a:cs typeface="Times New Roman" charset="0"/>
                    </a:rPr>
                    <a:t>D</a:t>
                  </a:r>
                  <a:r>
                    <a:rPr lang="en-US" sz="2400" b="1">
                      <a:solidFill>
                        <a:srgbClr val="0000FF"/>
                      </a:solidFill>
                      <a:cs typeface="Times New Roman" charset="0"/>
                    </a:rPr>
                    <a:t>G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13" name="Rectangle 21"/>
                <p:cNvSpPr>
                  <a:spLocks noChangeArrowheads="1"/>
                </p:cNvSpPr>
                <p:nvPr/>
              </p:nvSpPr>
              <p:spPr bwMode="auto">
                <a:xfrm>
                  <a:off x="2344" y="403"/>
                  <a:ext cx="48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14" name="Group 22"/>
              <p:cNvGrpSpPr>
                <a:grpSpLocks/>
              </p:cNvGrpSpPr>
              <p:nvPr/>
            </p:nvGrpSpPr>
            <p:grpSpPr bwMode="auto">
              <a:xfrm>
                <a:off x="2833" y="403"/>
                <a:ext cx="458" cy="442"/>
                <a:chOff x="2833" y="403"/>
                <a:chExt cx="458" cy="442"/>
              </a:xfrm>
            </p:grpSpPr>
            <p:sp>
              <p:nvSpPr>
                <p:cNvPr id="622615" name="Rectangle 23"/>
                <p:cNvSpPr>
                  <a:spLocks noChangeArrowheads="1"/>
                </p:cNvSpPr>
                <p:nvPr/>
              </p:nvSpPr>
              <p:spPr bwMode="auto">
                <a:xfrm>
                  <a:off x="2876" y="403"/>
                  <a:ext cx="37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 b="1">
                      <a:solidFill>
                        <a:srgbClr val="0000FF"/>
                      </a:solidFill>
                      <a:latin typeface="Symbol" charset="0"/>
                      <a:cs typeface="Times New Roman" charset="0"/>
                    </a:rPr>
                    <a:t>DD</a:t>
                  </a:r>
                  <a:r>
                    <a:rPr lang="en-US" sz="2400" b="1">
                      <a:solidFill>
                        <a:srgbClr val="0000FF"/>
                      </a:solidFill>
                      <a:cs typeface="Times New Roman" charset="0"/>
                    </a:rPr>
                    <a:t>G</a:t>
                  </a:r>
                  <a:r>
                    <a:rPr lang="en-US" sz="2400" b="1" baseline="30000">
                      <a:solidFill>
                        <a:srgbClr val="0000FF"/>
                      </a:solidFill>
                      <a:cs typeface="Times New Roman" charset="0"/>
                    </a:rPr>
                    <a:t>*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16" name="Rectangle 24"/>
                <p:cNvSpPr>
                  <a:spLocks noChangeArrowheads="1"/>
                </p:cNvSpPr>
                <p:nvPr/>
              </p:nvSpPr>
              <p:spPr bwMode="auto">
                <a:xfrm>
                  <a:off x="2833" y="403"/>
                  <a:ext cx="45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17" name="Group 25"/>
              <p:cNvGrpSpPr>
                <a:grpSpLocks/>
              </p:cNvGrpSpPr>
              <p:nvPr/>
            </p:nvGrpSpPr>
            <p:grpSpPr bwMode="auto">
              <a:xfrm>
                <a:off x="0" y="845"/>
                <a:ext cx="485" cy="442"/>
                <a:chOff x="0" y="845"/>
                <a:chExt cx="485" cy="442"/>
              </a:xfrm>
            </p:grpSpPr>
            <p:sp>
              <p:nvSpPr>
                <p:cNvPr id="622618" name="Rectangle 26"/>
                <p:cNvSpPr>
                  <a:spLocks noChangeArrowheads="1"/>
                </p:cNvSpPr>
                <p:nvPr/>
              </p:nvSpPr>
              <p:spPr bwMode="auto">
                <a:xfrm>
                  <a:off x="43" y="845"/>
                  <a:ext cx="399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/>
                  <a:r>
                    <a:rPr lang="en-US" sz="2400">
                      <a:solidFill>
                        <a:srgbClr val="0000FF"/>
                      </a:solidFill>
                    </a:rPr>
                    <a:t>ATTG</a:t>
                  </a:r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19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845"/>
                  <a:ext cx="485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20" name="Group 28"/>
              <p:cNvGrpSpPr>
                <a:grpSpLocks/>
              </p:cNvGrpSpPr>
              <p:nvPr/>
            </p:nvGrpSpPr>
            <p:grpSpPr bwMode="auto">
              <a:xfrm>
                <a:off x="485" y="845"/>
                <a:ext cx="639" cy="442"/>
                <a:chOff x="485" y="845"/>
                <a:chExt cx="639" cy="442"/>
              </a:xfrm>
            </p:grpSpPr>
            <p:sp>
              <p:nvSpPr>
                <p:cNvPr id="622621" name="Rectangle 29"/>
                <p:cNvSpPr>
                  <a:spLocks noChangeArrowheads="1"/>
                </p:cNvSpPr>
                <p:nvPr/>
              </p:nvSpPr>
              <p:spPr bwMode="auto">
                <a:xfrm>
                  <a:off x="528" y="845"/>
                  <a:ext cx="55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-4085.0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22" name="Rectangle 30"/>
                <p:cNvSpPr>
                  <a:spLocks noChangeArrowheads="1"/>
                </p:cNvSpPr>
                <p:nvPr/>
              </p:nvSpPr>
              <p:spPr bwMode="auto">
                <a:xfrm>
                  <a:off x="485" y="845"/>
                  <a:ext cx="63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23" name="Group 31"/>
              <p:cNvGrpSpPr>
                <a:grpSpLocks/>
              </p:cNvGrpSpPr>
              <p:nvPr/>
            </p:nvGrpSpPr>
            <p:grpSpPr bwMode="auto">
              <a:xfrm>
                <a:off x="1124" y="845"/>
                <a:ext cx="656" cy="442"/>
                <a:chOff x="1124" y="845"/>
                <a:chExt cx="656" cy="442"/>
              </a:xfrm>
            </p:grpSpPr>
            <p:sp>
              <p:nvSpPr>
                <p:cNvPr id="622624" name="Rectangle 32"/>
                <p:cNvSpPr>
                  <a:spLocks noChangeArrowheads="1"/>
                </p:cNvSpPr>
                <p:nvPr/>
              </p:nvSpPr>
              <p:spPr bwMode="auto">
                <a:xfrm>
                  <a:off x="1167" y="845"/>
                  <a:ext cx="57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-3915.6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25" name="Rectangle 33"/>
                <p:cNvSpPr>
                  <a:spLocks noChangeArrowheads="1"/>
                </p:cNvSpPr>
                <p:nvPr/>
              </p:nvSpPr>
              <p:spPr bwMode="auto">
                <a:xfrm>
                  <a:off x="1124" y="845"/>
                  <a:ext cx="65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26" name="Group 34"/>
              <p:cNvGrpSpPr>
                <a:grpSpLocks/>
              </p:cNvGrpSpPr>
              <p:nvPr/>
            </p:nvGrpSpPr>
            <p:grpSpPr bwMode="auto">
              <a:xfrm>
                <a:off x="1780" y="845"/>
                <a:ext cx="564" cy="442"/>
                <a:chOff x="1780" y="845"/>
                <a:chExt cx="564" cy="442"/>
              </a:xfrm>
            </p:grpSpPr>
            <p:sp>
              <p:nvSpPr>
                <p:cNvPr id="622627" name="Rectangle 35"/>
                <p:cNvSpPr>
                  <a:spLocks noChangeArrowheads="1"/>
                </p:cNvSpPr>
                <p:nvPr/>
              </p:nvSpPr>
              <p:spPr bwMode="auto">
                <a:xfrm>
                  <a:off x="1823" y="845"/>
                  <a:ext cx="47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-149.7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28" name="Rectangle 36"/>
                <p:cNvSpPr>
                  <a:spLocks noChangeArrowheads="1"/>
                </p:cNvSpPr>
                <p:nvPr/>
              </p:nvSpPr>
              <p:spPr bwMode="auto">
                <a:xfrm>
                  <a:off x="1780" y="845"/>
                  <a:ext cx="56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29" name="Group 37"/>
              <p:cNvGrpSpPr>
                <a:grpSpLocks/>
              </p:cNvGrpSpPr>
              <p:nvPr/>
            </p:nvGrpSpPr>
            <p:grpSpPr bwMode="auto">
              <a:xfrm>
                <a:off x="2344" y="845"/>
                <a:ext cx="489" cy="442"/>
                <a:chOff x="2344" y="845"/>
                <a:chExt cx="489" cy="442"/>
              </a:xfrm>
            </p:grpSpPr>
            <p:sp>
              <p:nvSpPr>
                <p:cNvPr id="622630" name="Rectangle 38"/>
                <p:cNvSpPr>
                  <a:spLocks noChangeArrowheads="1"/>
                </p:cNvSpPr>
                <p:nvPr/>
              </p:nvSpPr>
              <p:spPr bwMode="auto">
                <a:xfrm>
                  <a:off x="2387" y="845"/>
                  <a:ext cx="40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-19.7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31" name="Rectangle 39"/>
                <p:cNvSpPr>
                  <a:spLocks noChangeArrowheads="1"/>
                </p:cNvSpPr>
                <p:nvPr/>
              </p:nvSpPr>
              <p:spPr bwMode="auto">
                <a:xfrm>
                  <a:off x="2344" y="845"/>
                  <a:ext cx="48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32" name="Group 40"/>
              <p:cNvGrpSpPr>
                <a:grpSpLocks/>
              </p:cNvGrpSpPr>
              <p:nvPr/>
            </p:nvGrpSpPr>
            <p:grpSpPr bwMode="auto">
              <a:xfrm>
                <a:off x="2833" y="845"/>
                <a:ext cx="458" cy="442"/>
                <a:chOff x="2833" y="845"/>
                <a:chExt cx="458" cy="442"/>
              </a:xfrm>
            </p:grpSpPr>
            <p:sp>
              <p:nvSpPr>
                <p:cNvPr id="622633" name="Rectangle 41"/>
                <p:cNvSpPr>
                  <a:spLocks noChangeArrowheads="1"/>
                </p:cNvSpPr>
                <p:nvPr/>
              </p:nvSpPr>
              <p:spPr bwMode="auto">
                <a:xfrm>
                  <a:off x="2876" y="845"/>
                  <a:ext cx="37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-2.4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34" name="Rectangle 42"/>
                <p:cNvSpPr>
                  <a:spLocks noChangeArrowheads="1"/>
                </p:cNvSpPr>
                <p:nvPr/>
              </p:nvSpPr>
              <p:spPr bwMode="auto">
                <a:xfrm>
                  <a:off x="2833" y="845"/>
                  <a:ext cx="45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35" name="Group 43"/>
              <p:cNvGrpSpPr>
                <a:grpSpLocks/>
              </p:cNvGrpSpPr>
              <p:nvPr/>
            </p:nvGrpSpPr>
            <p:grpSpPr bwMode="auto">
              <a:xfrm>
                <a:off x="0" y="1287"/>
                <a:ext cx="485" cy="442"/>
                <a:chOff x="0" y="1287"/>
                <a:chExt cx="485" cy="442"/>
              </a:xfrm>
            </p:grpSpPr>
            <p:sp>
              <p:nvSpPr>
                <p:cNvPr id="62263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" y="1287"/>
                  <a:ext cx="399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solidFill>
                        <a:srgbClr val="0000FF"/>
                      </a:solidFill>
                      <a:cs typeface="Times New Roman" charset="0"/>
                    </a:rPr>
                    <a:t>AATT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37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1287"/>
                  <a:ext cx="485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38" name="Group 46"/>
              <p:cNvGrpSpPr>
                <a:grpSpLocks/>
              </p:cNvGrpSpPr>
              <p:nvPr/>
            </p:nvGrpSpPr>
            <p:grpSpPr bwMode="auto">
              <a:xfrm>
                <a:off x="485" y="1287"/>
                <a:ext cx="639" cy="442"/>
                <a:chOff x="485" y="1287"/>
                <a:chExt cx="639" cy="442"/>
              </a:xfrm>
            </p:grpSpPr>
            <p:sp>
              <p:nvSpPr>
                <p:cNvPr id="622639" name="Rectangle 47"/>
                <p:cNvSpPr>
                  <a:spLocks noChangeArrowheads="1"/>
                </p:cNvSpPr>
                <p:nvPr/>
              </p:nvSpPr>
              <p:spPr bwMode="auto">
                <a:xfrm>
                  <a:off x="528" y="1287"/>
                  <a:ext cx="55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-4086.4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40" name="Rectangle 48"/>
                <p:cNvSpPr>
                  <a:spLocks noChangeArrowheads="1"/>
                </p:cNvSpPr>
                <p:nvPr/>
              </p:nvSpPr>
              <p:spPr bwMode="auto">
                <a:xfrm>
                  <a:off x="485" y="1287"/>
                  <a:ext cx="63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41" name="Group 49"/>
              <p:cNvGrpSpPr>
                <a:grpSpLocks/>
              </p:cNvGrpSpPr>
              <p:nvPr/>
            </p:nvGrpSpPr>
            <p:grpSpPr bwMode="auto">
              <a:xfrm>
                <a:off x="1124" y="1287"/>
                <a:ext cx="656" cy="442"/>
                <a:chOff x="1124" y="1287"/>
                <a:chExt cx="656" cy="442"/>
              </a:xfrm>
            </p:grpSpPr>
            <p:sp>
              <p:nvSpPr>
                <p:cNvPr id="622642" name="Rectangle 50"/>
                <p:cNvSpPr>
                  <a:spLocks noChangeArrowheads="1"/>
                </p:cNvSpPr>
                <p:nvPr/>
              </p:nvSpPr>
              <p:spPr bwMode="auto">
                <a:xfrm>
                  <a:off x="1167" y="1287"/>
                  <a:ext cx="57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-3917.9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43" name="Rectangle 51"/>
                <p:cNvSpPr>
                  <a:spLocks noChangeArrowheads="1"/>
                </p:cNvSpPr>
                <p:nvPr/>
              </p:nvSpPr>
              <p:spPr bwMode="auto">
                <a:xfrm>
                  <a:off x="1124" y="1287"/>
                  <a:ext cx="65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44" name="Group 52"/>
              <p:cNvGrpSpPr>
                <a:grpSpLocks/>
              </p:cNvGrpSpPr>
              <p:nvPr/>
            </p:nvGrpSpPr>
            <p:grpSpPr bwMode="auto">
              <a:xfrm>
                <a:off x="1780" y="1287"/>
                <a:ext cx="564" cy="442"/>
                <a:chOff x="1780" y="1287"/>
                <a:chExt cx="564" cy="442"/>
              </a:xfrm>
            </p:grpSpPr>
            <p:sp>
              <p:nvSpPr>
                <p:cNvPr id="622645" name="Rectangle 53"/>
                <p:cNvSpPr>
                  <a:spLocks noChangeArrowheads="1"/>
                </p:cNvSpPr>
                <p:nvPr/>
              </p:nvSpPr>
              <p:spPr bwMode="auto">
                <a:xfrm>
                  <a:off x="1823" y="1287"/>
                  <a:ext cx="47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-149.7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46" name="Rectangle 54"/>
                <p:cNvSpPr>
                  <a:spLocks noChangeArrowheads="1"/>
                </p:cNvSpPr>
                <p:nvPr/>
              </p:nvSpPr>
              <p:spPr bwMode="auto">
                <a:xfrm>
                  <a:off x="1780" y="1287"/>
                  <a:ext cx="56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47" name="Group 55"/>
              <p:cNvGrpSpPr>
                <a:grpSpLocks/>
              </p:cNvGrpSpPr>
              <p:nvPr/>
            </p:nvGrpSpPr>
            <p:grpSpPr bwMode="auto">
              <a:xfrm>
                <a:off x="2344" y="1287"/>
                <a:ext cx="489" cy="442"/>
                <a:chOff x="2344" y="1287"/>
                <a:chExt cx="489" cy="442"/>
              </a:xfrm>
            </p:grpSpPr>
            <p:sp>
              <p:nvSpPr>
                <p:cNvPr id="622648" name="Rectangle 56"/>
                <p:cNvSpPr>
                  <a:spLocks noChangeArrowheads="1"/>
                </p:cNvSpPr>
                <p:nvPr/>
              </p:nvSpPr>
              <p:spPr bwMode="auto">
                <a:xfrm>
                  <a:off x="2387" y="1287"/>
                  <a:ext cx="40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-18.8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49" name="Rectangle 57"/>
                <p:cNvSpPr>
                  <a:spLocks noChangeArrowheads="1"/>
                </p:cNvSpPr>
                <p:nvPr/>
              </p:nvSpPr>
              <p:spPr bwMode="auto">
                <a:xfrm>
                  <a:off x="2344" y="1287"/>
                  <a:ext cx="48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50" name="Group 58"/>
              <p:cNvGrpSpPr>
                <a:grpSpLocks/>
              </p:cNvGrpSpPr>
              <p:nvPr/>
            </p:nvGrpSpPr>
            <p:grpSpPr bwMode="auto">
              <a:xfrm>
                <a:off x="2833" y="1287"/>
                <a:ext cx="458" cy="442"/>
                <a:chOff x="2833" y="1287"/>
                <a:chExt cx="458" cy="442"/>
              </a:xfrm>
            </p:grpSpPr>
            <p:sp>
              <p:nvSpPr>
                <p:cNvPr id="622651" name="Rectangle 59"/>
                <p:cNvSpPr>
                  <a:spLocks noChangeArrowheads="1"/>
                </p:cNvSpPr>
                <p:nvPr/>
              </p:nvSpPr>
              <p:spPr bwMode="auto">
                <a:xfrm>
                  <a:off x="2876" y="1287"/>
                  <a:ext cx="37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>
                      <a:latin typeface="Times New Roman" charset="0"/>
                      <a:cs typeface="Times New Roman" charset="0"/>
                    </a:rPr>
                    <a:t> </a:t>
                  </a: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52" name="Rectangle 60"/>
                <p:cNvSpPr>
                  <a:spLocks noChangeArrowheads="1"/>
                </p:cNvSpPr>
                <p:nvPr/>
              </p:nvSpPr>
              <p:spPr bwMode="auto">
                <a:xfrm>
                  <a:off x="2833" y="1287"/>
                  <a:ext cx="45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53" name="Group 61"/>
              <p:cNvGrpSpPr>
                <a:grpSpLocks/>
              </p:cNvGrpSpPr>
              <p:nvPr/>
            </p:nvGrpSpPr>
            <p:grpSpPr bwMode="auto">
              <a:xfrm>
                <a:off x="0" y="1729"/>
                <a:ext cx="485" cy="442"/>
                <a:chOff x="0" y="1729"/>
                <a:chExt cx="485" cy="442"/>
              </a:xfrm>
            </p:grpSpPr>
            <p:sp>
              <p:nvSpPr>
                <p:cNvPr id="622654" name="Rectangle 62"/>
                <p:cNvSpPr>
                  <a:spLocks noChangeArrowheads="1"/>
                </p:cNvSpPr>
                <p:nvPr/>
              </p:nvSpPr>
              <p:spPr bwMode="auto">
                <a:xfrm>
                  <a:off x="43" y="1729"/>
                  <a:ext cx="399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solidFill>
                        <a:srgbClr val="0000FF"/>
                      </a:solidFill>
                      <a:cs typeface="Times New Roman" charset="0"/>
                    </a:rPr>
                    <a:t>ATTG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55" name="Rectangle 63"/>
                <p:cNvSpPr>
                  <a:spLocks noChangeArrowheads="1"/>
                </p:cNvSpPr>
                <p:nvPr/>
              </p:nvSpPr>
              <p:spPr bwMode="auto">
                <a:xfrm>
                  <a:off x="0" y="1729"/>
                  <a:ext cx="485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56" name="Group 64"/>
              <p:cNvGrpSpPr>
                <a:grpSpLocks/>
              </p:cNvGrpSpPr>
              <p:nvPr/>
            </p:nvGrpSpPr>
            <p:grpSpPr bwMode="auto">
              <a:xfrm>
                <a:off x="485" y="1729"/>
                <a:ext cx="639" cy="442"/>
                <a:chOff x="485" y="1729"/>
                <a:chExt cx="639" cy="442"/>
              </a:xfrm>
            </p:grpSpPr>
            <p:sp>
              <p:nvSpPr>
                <p:cNvPr id="622657" name="Rectangle 65"/>
                <p:cNvSpPr>
                  <a:spLocks noChangeArrowheads="1"/>
                </p:cNvSpPr>
                <p:nvPr/>
              </p:nvSpPr>
              <p:spPr bwMode="auto">
                <a:xfrm>
                  <a:off x="528" y="1729"/>
                  <a:ext cx="55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-4085.7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58" name="Rectangle 66"/>
                <p:cNvSpPr>
                  <a:spLocks noChangeArrowheads="1"/>
                </p:cNvSpPr>
                <p:nvPr/>
              </p:nvSpPr>
              <p:spPr bwMode="auto">
                <a:xfrm>
                  <a:off x="485" y="1729"/>
                  <a:ext cx="63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59" name="Group 67"/>
              <p:cNvGrpSpPr>
                <a:grpSpLocks/>
              </p:cNvGrpSpPr>
              <p:nvPr/>
            </p:nvGrpSpPr>
            <p:grpSpPr bwMode="auto">
              <a:xfrm>
                <a:off x="1124" y="1729"/>
                <a:ext cx="656" cy="442"/>
                <a:chOff x="1124" y="1729"/>
                <a:chExt cx="656" cy="442"/>
              </a:xfrm>
            </p:grpSpPr>
            <p:sp>
              <p:nvSpPr>
                <p:cNvPr id="62266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67" y="1729"/>
                  <a:ext cx="57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-3916.4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6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24" y="1729"/>
                  <a:ext cx="65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62" name="Group 70"/>
              <p:cNvGrpSpPr>
                <a:grpSpLocks/>
              </p:cNvGrpSpPr>
              <p:nvPr/>
            </p:nvGrpSpPr>
            <p:grpSpPr bwMode="auto">
              <a:xfrm>
                <a:off x="1780" y="1729"/>
                <a:ext cx="564" cy="442"/>
                <a:chOff x="1780" y="1729"/>
                <a:chExt cx="564" cy="442"/>
              </a:xfrm>
            </p:grpSpPr>
            <p:sp>
              <p:nvSpPr>
                <p:cNvPr id="622663" name="Rectangle 71"/>
                <p:cNvSpPr>
                  <a:spLocks noChangeArrowheads="1"/>
                </p:cNvSpPr>
                <p:nvPr/>
              </p:nvSpPr>
              <p:spPr bwMode="auto">
                <a:xfrm>
                  <a:off x="1823" y="1729"/>
                  <a:ext cx="47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-149.7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64" name="Rectangle 72"/>
                <p:cNvSpPr>
                  <a:spLocks noChangeArrowheads="1"/>
                </p:cNvSpPr>
                <p:nvPr/>
              </p:nvSpPr>
              <p:spPr bwMode="auto">
                <a:xfrm>
                  <a:off x="1780" y="1729"/>
                  <a:ext cx="56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65" name="Group 73"/>
              <p:cNvGrpSpPr>
                <a:grpSpLocks/>
              </p:cNvGrpSpPr>
              <p:nvPr/>
            </p:nvGrpSpPr>
            <p:grpSpPr bwMode="auto">
              <a:xfrm>
                <a:off x="2344" y="1729"/>
                <a:ext cx="489" cy="442"/>
                <a:chOff x="2344" y="1729"/>
                <a:chExt cx="489" cy="442"/>
              </a:xfrm>
            </p:grpSpPr>
            <p:sp>
              <p:nvSpPr>
                <p:cNvPr id="622666" name="Rectangle 74"/>
                <p:cNvSpPr>
                  <a:spLocks noChangeArrowheads="1"/>
                </p:cNvSpPr>
                <p:nvPr/>
              </p:nvSpPr>
              <p:spPr bwMode="auto">
                <a:xfrm>
                  <a:off x="2387" y="1729"/>
                  <a:ext cx="40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-19.6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67" name="Rectangle 75"/>
                <p:cNvSpPr>
                  <a:spLocks noChangeArrowheads="1"/>
                </p:cNvSpPr>
                <p:nvPr/>
              </p:nvSpPr>
              <p:spPr bwMode="auto">
                <a:xfrm>
                  <a:off x="2344" y="1729"/>
                  <a:ext cx="48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68" name="Group 76"/>
              <p:cNvGrpSpPr>
                <a:grpSpLocks/>
              </p:cNvGrpSpPr>
              <p:nvPr/>
            </p:nvGrpSpPr>
            <p:grpSpPr bwMode="auto">
              <a:xfrm>
                <a:off x="2833" y="1729"/>
                <a:ext cx="458" cy="442"/>
                <a:chOff x="2833" y="1729"/>
                <a:chExt cx="458" cy="442"/>
              </a:xfrm>
            </p:grpSpPr>
            <p:sp>
              <p:nvSpPr>
                <p:cNvPr id="622669" name="Rectangle 77"/>
                <p:cNvSpPr>
                  <a:spLocks noChangeArrowheads="1"/>
                </p:cNvSpPr>
                <p:nvPr/>
              </p:nvSpPr>
              <p:spPr bwMode="auto">
                <a:xfrm>
                  <a:off x="2876" y="1729"/>
                  <a:ext cx="37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+1.0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70" name="Rectangle 78"/>
                <p:cNvSpPr>
                  <a:spLocks noChangeArrowheads="1"/>
                </p:cNvSpPr>
                <p:nvPr/>
              </p:nvSpPr>
              <p:spPr bwMode="auto">
                <a:xfrm>
                  <a:off x="2833" y="1729"/>
                  <a:ext cx="45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71" name="Group 79"/>
              <p:cNvGrpSpPr>
                <a:grpSpLocks/>
              </p:cNvGrpSpPr>
              <p:nvPr/>
            </p:nvGrpSpPr>
            <p:grpSpPr bwMode="auto">
              <a:xfrm>
                <a:off x="0" y="2171"/>
                <a:ext cx="485" cy="442"/>
                <a:chOff x="0" y="2171"/>
                <a:chExt cx="485" cy="442"/>
              </a:xfrm>
            </p:grpSpPr>
            <p:sp>
              <p:nvSpPr>
                <p:cNvPr id="622672" name="Rectangle 80"/>
                <p:cNvSpPr>
                  <a:spLocks noChangeArrowheads="1"/>
                </p:cNvSpPr>
                <p:nvPr/>
              </p:nvSpPr>
              <p:spPr bwMode="auto">
                <a:xfrm>
                  <a:off x="43" y="2171"/>
                  <a:ext cx="399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solidFill>
                        <a:srgbClr val="0000FF"/>
                      </a:solidFill>
                      <a:cs typeface="Times New Roman" charset="0"/>
                    </a:rPr>
                    <a:t>AATT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73" name="Rectangle 81"/>
                <p:cNvSpPr>
                  <a:spLocks noChangeArrowheads="1"/>
                </p:cNvSpPr>
                <p:nvPr/>
              </p:nvSpPr>
              <p:spPr bwMode="auto">
                <a:xfrm>
                  <a:off x="0" y="2171"/>
                  <a:ext cx="485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74" name="Group 82"/>
              <p:cNvGrpSpPr>
                <a:grpSpLocks/>
              </p:cNvGrpSpPr>
              <p:nvPr/>
            </p:nvGrpSpPr>
            <p:grpSpPr bwMode="auto">
              <a:xfrm>
                <a:off x="485" y="2171"/>
                <a:ext cx="639" cy="442"/>
                <a:chOff x="485" y="2171"/>
                <a:chExt cx="639" cy="442"/>
              </a:xfrm>
            </p:grpSpPr>
            <p:sp>
              <p:nvSpPr>
                <p:cNvPr id="622675" name="Rectangle 83"/>
                <p:cNvSpPr>
                  <a:spLocks noChangeArrowheads="1"/>
                </p:cNvSpPr>
                <p:nvPr/>
              </p:nvSpPr>
              <p:spPr bwMode="auto">
                <a:xfrm>
                  <a:off x="528" y="2171"/>
                  <a:ext cx="55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-4087.5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76" name="Rectangle 84"/>
                <p:cNvSpPr>
                  <a:spLocks noChangeArrowheads="1"/>
                </p:cNvSpPr>
                <p:nvPr/>
              </p:nvSpPr>
              <p:spPr bwMode="auto">
                <a:xfrm>
                  <a:off x="485" y="2171"/>
                  <a:ext cx="63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77" name="Group 85"/>
              <p:cNvGrpSpPr>
                <a:grpSpLocks/>
              </p:cNvGrpSpPr>
              <p:nvPr/>
            </p:nvGrpSpPr>
            <p:grpSpPr bwMode="auto">
              <a:xfrm>
                <a:off x="1124" y="2171"/>
                <a:ext cx="656" cy="442"/>
                <a:chOff x="1124" y="2171"/>
                <a:chExt cx="656" cy="442"/>
              </a:xfrm>
            </p:grpSpPr>
            <p:sp>
              <p:nvSpPr>
                <p:cNvPr id="622678" name="Rectangle 86"/>
                <p:cNvSpPr>
                  <a:spLocks noChangeArrowheads="1"/>
                </p:cNvSpPr>
                <p:nvPr/>
              </p:nvSpPr>
              <p:spPr bwMode="auto">
                <a:xfrm>
                  <a:off x="1167" y="2171"/>
                  <a:ext cx="57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-3917.2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79" name="Rectangle 87"/>
                <p:cNvSpPr>
                  <a:spLocks noChangeArrowheads="1"/>
                </p:cNvSpPr>
                <p:nvPr/>
              </p:nvSpPr>
              <p:spPr bwMode="auto">
                <a:xfrm>
                  <a:off x="1124" y="2171"/>
                  <a:ext cx="65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80" name="Group 88"/>
              <p:cNvGrpSpPr>
                <a:grpSpLocks/>
              </p:cNvGrpSpPr>
              <p:nvPr/>
            </p:nvGrpSpPr>
            <p:grpSpPr bwMode="auto">
              <a:xfrm>
                <a:off x="1780" y="2171"/>
                <a:ext cx="564" cy="442"/>
                <a:chOff x="1780" y="2171"/>
                <a:chExt cx="564" cy="442"/>
              </a:xfrm>
            </p:grpSpPr>
            <p:sp>
              <p:nvSpPr>
                <p:cNvPr id="622681" name="Rectangle 89"/>
                <p:cNvSpPr>
                  <a:spLocks noChangeArrowheads="1"/>
                </p:cNvSpPr>
                <p:nvPr/>
              </p:nvSpPr>
              <p:spPr bwMode="auto">
                <a:xfrm>
                  <a:off x="1823" y="2171"/>
                  <a:ext cx="47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-149.7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82" name="Rectangle 90"/>
                <p:cNvSpPr>
                  <a:spLocks noChangeArrowheads="1"/>
                </p:cNvSpPr>
                <p:nvPr/>
              </p:nvSpPr>
              <p:spPr bwMode="auto">
                <a:xfrm>
                  <a:off x="1780" y="2171"/>
                  <a:ext cx="56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83" name="Group 91"/>
              <p:cNvGrpSpPr>
                <a:grpSpLocks/>
              </p:cNvGrpSpPr>
              <p:nvPr/>
            </p:nvGrpSpPr>
            <p:grpSpPr bwMode="auto">
              <a:xfrm>
                <a:off x="2344" y="2171"/>
                <a:ext cx="489" cy="442"/>
                <a:chOff x="2344" y="2171"/>
                <a:chExt cx="489" cy="442"/>
              </a:xfrm>
            </p:grpSpPr>
            <p:sp>
              <p:nvSpPr>
                <p:cNvPr id="622684" name="Rectangle 92"/>
                <p:cNvSpPr>
                  <a:spLocks noChangeArrowheads="1"/>
                </p:cNvSpPr>
                <p:nvPr/>
              </p:nvSpPr>
              <p:spPr bwMode="auto">
                <a:xfrm>
                  <a:off x="2387" y="2171"/>
                  <a:ext cx="40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-20.6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85" name="Rectangle 93"/>
                <p:cNvSpPr>
                  <a:spLocks noChangeArrowheads="1"/>
                </p:cNvSpPr>
                <p:nvPr/>
              </p:nvSpPr>
              <p:spPr bwMode="auto">
                <a:xfrm>
                  <a:off x="2344" y="2171"/>
                  <a:ext cx="48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86" name="Group 94"/>
              <p:cNvGrpSpPr>
                <a:grpSpLocks/>
              </p:cNvGrpSpPr>
              <p:nvPr/>
            </p:nvGrpSpPr>
            <p:grpSpPr bwMode="auto">
              <a:xfrm>
                <a:off x="2833" y="2171"/>
                <a:ext cx="458" cy="442"/>
                <a:chOff x="2833" y="2171"/>
                <a:chExt cx="458" cy="442"/>
              </a:xfrm>
            </p:grpSpPr>
            <p:sp>
              <p:nvSpPr>
                <p:cNvPr id="622687" name="Rectangle 95"/>
                <p:cNvSpPr>
                  <a:spLocks noChangeArrowheads="1"/>
                </p:cNvSpPr>
                <p:nvPr/>
              </p:nvSpPr>
              <p:spPr bwMode="auto">
                <a:xfrm>
                  <a:off x="2876" y="2171"/>
                  <a:ext cx="37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>
                      <a:latin typeface="Times New Roman" charset="0"/>
                      <a:cs typeface="Times New Roman" charset="0"/>
                    </a:rPr>
                    <a:t> </a:t>
                  </a: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88" name="Rectangle 96"/>
                <p:cNvSpPr>
                  <a:spLocks noChangeArrowheads="1"/>
                </p:cNvSpPr>
                <p:nvPr/>
              </p:nvSpPr>
              <p:spPr bwMode="auto">
                <a:xfrm>
                  <a:off x="2833" y="2171"/>
                  <a:ext cx="45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89" name="Group 97"/>
              <p:cNvGrpSpPr>
                <a:grpSpLocks/>
              </p:cNvGrpSpPr>
              <p:nvPr/>
            </p:nvGrpSpPr>
            <p:grpSpPr bwMode="auto">
              <a:xfrm>
                <a:off x="0" y="2613"/>
                <a:ext cx="485" cy="442"/>
                <a:chOff x="0" y="2613"/>
                <a:chExt cx="485" cy="442"/>
              </a:xfrm>
            </p:grpSpPr>
            <p:sp>
              <p:nvSpPr>
                <p:cNvPr id="622690" name="Rectangle 98"/>
                <p:cNvSpPr>
                  <a:spLocks noChangeArrowheads="1"/>
                </p:cNvSpPr>
                <p:nvPr/>
              </p:nvSpPr>
              <p:spPr bwMode="auto">
                <a:xfrm>
                  <a:off x="43" y="2613"/>
                  <a:ext cx="399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solidFill>
                        <a:srgbClr val="0000FF"/>
                      </a:solidFill>
                      <a:cs typeface="Times New Roman" charset="0"/>
                    </a:rPr>
                    <a:t>ATTG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91" name="Rectangle 99"/>
                <p:cNvSpPr>
                  <a:spLocks noChangeArrowheads="1"/>
                </p:cNvSpPr>
                <p:nvPr/>
              </p:nvSpPr>
              <p:spPr bwMode="auto">
                <a:xfrm>
                  <a:off x="0" y="2613"/>
                  <a:ext cx="485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92" name="Group 100"/>
              <p:cNvGrpSpPr>
                <a:grpSpLocks/>
              </p:cNvGrpSpPr>
              <p:nvPr/>
            </p:nvGrpSpPr>
            <p:grpSpPr bwMode="auto">
              <a:xfrm>
                <a:off x="485" y="2613"/>
                <a:ext cx="639" cy="442"/>
                <a:chOff x="485" y="2613"/>
                <a:chExt cx="639" cy="442"/>
              </a:xfrm>
            </p:grpSpPr>
            <p:sp>
              <p:nvSpPr>
                <p:cNvPr id="622693" name="Rectangle 101"/>
                <p:cNvSpPr>
                  <a:spLocks noChangeArrowheads="1"/>
                </p:cNvSpPr>
                <p:nvPr/>
              </p:nvSpPr>
              <p:spPr bwMode="auto">
                <a:xfrm>
                  <a:off x="528" y="2613"/>
                  <a:ext cx="55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-4087.2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94" name="Rectangle 102"/>
                <p:cNvSpPr>
                  <a:spLocks noChangeArrowheads="1"/>
                </p:cNvSpPr>
                <p:nvPr/>
              </p:nvSpPr>
              <p:spPr bwMode="auto">
                <a:xfrm>
                  <a:off x="485" y="2613"/>
                  <a:ext cx="63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95" name="Group 103"/>
              <p:cNvGrpSpPr>
                <a:grpSpLocks/>
              </p:cNvGrpSpPr>
              <p:nvPr/>
            </p:nvGrpSpPr>
            <p:grpSpPr bwMode="auto">
              <a:xfrm>
                <a:off x="1124" y="2613"/>
                <a:ext cx="656" cy="442"/>
                <a:chOff x="1124" y="2613"/>
                <a:chExt cx="656" cy="442"/>
              </a:xfrm>
            </p:grpSpPr>
            <p:sp>
              <p:nvSpPr>
                <p:cNvPr id="62269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167" y="2613"/>
                  <a:ext cx="57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-3918.7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69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124" y="2613"/>
                  <a:ext cx="65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698" name="Group 106"/>
              <p:cNvGrpSpPr>
                <a:grpSpLocks/>
              </p:cNvGrpSpPr>
              <p:nvPr/>
            </p:nvGrpSpPr>
            <p:grpSpPr bwMode="auto">
              <a:xfrm>
                <a:off x="1780" y="2613"/>
                <a:ext cx="564" cy="442"/>
                <a:chOff x="1780" y="2613"/>
                <a:chExt cx="564" cy="442"/>
              </a:xfrm>
            </p:grpSpPr>
            <p:sp>
              <p:nvSpPr>
                <p:cNvPr id="62269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823" y="2613"/>
                  <a:ext cx="47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-149.7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70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80" y="2613"/>
                  <a:ext cx="56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701" name="Group 109"/>
              <p:cNvGrpSpPr>
                <a:grpSpLocks/>
              </p:cNvGrpSpPr>
              <p:nvPr/>
            </p:nvGrpSpPr>
            <p:grpSpPr bwMode="auto">
              <a:xfrm>
                <a:off x="2344" y="2613"/>
                <a:ext cx="489" cy="442"/>
                <a:chOff x="2344" y="2613"/>
                <a:chExt cx="489" cy="442"/>
              </a:xfrm>
            </p:grpSpPr>
            <p:sp>
              <p:nvSpPr>
                <p:cNvPr id="622702" name="Rectangle 110"/>
                <p:cNvSpPr>
                  <a:spLocks noChangeArrowheads="1"/>
                </p:cNvSpPr>
                <p:nvPr/>
              </p:nvSpPr>
              <p:spPr bwMode="auto">
                <a:xfrm>
                  <a:off x="2387" y="2613"/>
                  <a:ext cx="40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-18.8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703" name="Rectangle 111"/>
                <p:cNvSpPr>
                  <a:spLocks noChangeArrowheads="1"/>
                </p:cNvSpPr>
                <p:nvPr/>
              </p:nvSpPr>
              <p:spPr bwMode="auto">
                <a:xfrm>
                  <a:off x="2344" y="2613"/>
                  <a:ext cx="48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704" name="Group 112"/>
              <p:cNvGrpSpPr>
                <a:grpSpLocks/>
              </p:cNvGrpSpPr>
              <p:nvPr/>
            </p:nvGrpSpPr>
            <p:grpSpPr bwMode="auto">
              <a:xfrm>
                <a:off x="2833" y="2613"/>
                <a:ext cx="458" cy="442"/>
                <a:chOff x="2833" y="2613"/>
                <a:chExt cx="458" cy="442"/>
              </a:xfrm>
            </p:grpSpPr>
            <p:sp>
              <p:nvSpPr>
                <p:cNvPr id="622705" name="Rectangle 113"/>
                <p:cNvSpPr>
                  <a:spLocks noChangeArrowheads="1"/>
                </p:cNvSpPr>
                <p:nvPr/>
              </p:nvSpPr>
              <p:spPr bwMode="auto">
                <a:xfrm>
                  <a:off x="2876" y="2613"/>
                  <a:ext cx="37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+1.4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706" name="Rectangle 114"/>
                <p:cNvSpPr>
                  <a:spLocks noChangeArrowheads="1"/>
                </p:cNvSpPr>
                <p:nvPr/>
              </p:nvSpPr>
              <p:spPr bwMode="auto">
                <a:xfrm>
                  <a:off x="2833" y="2613"/>
                  <a:ext cx="45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707" name="Group 115"/>
              <p:cNvGrpSpPr>
                <a:grpSpLocks/>
              </p:cNvGrpSpPr>
              <p:nvPr/>
            </p:nvGrpSpPr>
            <p:grpSpPr bwMode="auto">
              <a:xfrm>
                <a:off x="0" y="3055"/>
                <a:ext cx="485" cy="442"/>
                <a:chOff x="0" y="3055"/>
                <a:chExt cx="485" cy="442"/>
              </a:xfrm>
            </p:grpSpPr>
            <p:sp>
              <p:nvSpPr>
                <p:cNvPr id="622708" name="Rectangle 116"/>
                <p:cNvSpPr>
                  <a:spLocks noChangeArrowheads="1"/>
                </p:cNvSpPr>
                <p:nvPr/>
              </p:nvSpPr>
              <p:spPr bwMode="auto">
                <a:xfrm>
                  <a:off x="43" y="3055"/>
                  <a:ext cx="399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solidFill>
                        <a:srgbClr val="0000FF"/>
                      </a:solidFill>
                      <a:cs typeface="Times New Roman" charset="0"/>
                    </a:rPr>
                    <a:t>AATT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709" name="Rectangle 117"/>
                <p:cNvSpPr>
                  <a:spLocks noChangeArrowheads="1"/>
                </p:cNvSpPr>
                <p:nvPr/>
              </p:nvSpPr>
              <p:spPr bwMode="auto">
                <a:xfrm>
                  <a:off x="0" y="3055"/>
                  <a:ext cx="485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710" name="Group 118"/>
              <p:cNvGrpSpPr>
                <a:grpSpLocks/>
              </p:cNvGrpSpPr>
              <p:nvPr/>
            </p:nvGrpSpPr>
            <p:grpSpPr bwMode="auto">
              <a:xfrm>
                <a:off x="485" y="3055"/>
                <a:ext cx="639" cy="442"/>
                <a:chOff x="485" y="3055"/>
                <a:chExt cx="639" cy="442"/>
              </a:xfrm>
            </p:grpSpPr>
            <p:sp>
              <p:nvSpPr>
                <p:cNvPr id="622711" name="Rectangle 119"/>
                <p:cNvSpPr>
                  <a:spLocks noChangeArrowheads="1"/>
                </p:cNvSpPr>
                <p:nvPr/>
              </p:nvSpPr>
              <p:spPr bwMode="auto">
                <a:xfrm>
                  <a:off x="528" y="3055"/>
                  <a:ext cx="55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-4092.8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712" name="Rectangle 120"/>
                <p:cNvSpPr>
                  <a:spLocks noChangeArrowheads="1"/>
                </p:cNvSpPr>
                <p:nvPr/>
              </p:nvSpPr>
              <p:spPr bwMode="auto">
                <a:xfrm>
                  <a:off x="485" y="3055"/>
                  <a:ext cx="63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713" name="Group 121"/>
              <p:cNvGrpSpPr>
                <a:grpSpLocks/>
              </p:cNvGrpSpPr>
              <p:nvPr/>
            </p:nvGrpSpPr>
            <p:grpSpPr bwMode="auto">
              <a:xfrm>
                <a:off x="1124" y="3055"/>
                <a:ext cx="656" cy="442"/>
                <a:chOff x="1124" y="3055"/>
                <a:chExt cx="656" cy="442"/>
              </a:xfrm>
            </p:grpSpPr>
            <p:sp>
              <p:nvSpPr>
                <p:cNvPr id="62271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167" y="3055"/>
                  <a:ext cx="570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-3922.9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715" name="Rectangle 123"/>
                <p:cNvSpPr>
                  <a:spLocks noChangeArrowheads="1"/>
                </p:cNvSpPr>
                <p:nvPr/>
              </p:nvSpPr>
              <p:spPr bwMode="auto">
                <a:xfrm>
                  <a:off x="1124" y="3055"/>
                  <a:ext cx="656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716" name="Group 124"/>
              <p:cNvGrpSpPr>
                <a:grpSpLocks/>
              </p:cNvGrpSpPr>
              <p:nvPr/>
            </p:nvGrpSpPr>
            <p:grpSpPr bwMode="auto">
              <a:xfrm>
                <a:off x="1780" y="3055"/>
                <a:ext cx="564" cy="442"/>
                <a:chOff x="1780" y="3055"/>
                <a:chExt cx="564" cy="442"/>
              </a:xfrm>
            </p:grpSpPr>
            <p:sp>
              <p:nvSpPr>
                <p:cNvPr id="622717" name="Rectangle 125"/>
                <p:cNvSpPr>
                  <a:spLocks noChangeArrowheads="1"/>
                </p:cNvSpPr>
                <p:nvPr/>
              </p:nvSpPr>
              <p:spPr bwMode="auto">
                <a:xfrm>
                  <a:off x="1823" y="3055"/>
                  <a:ext cx="478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-149.7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718" name="Rectangle 126"/>
                <p:cNvSpPr>
                  <a:spLocks noChangeArrowheads="1"/>
                </p:cNvSpPr>
                <p:nvPr/>
              </p:nvSpPr>
              <p:spPr bwMode="auto">
                <a:xfrm>
                  <a:off x="1780" y="3055"/>
                  <a:ext cx="564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719" name="Group 127"/>
              <p:cNvGrpSpPr>
                <a:grpSpLocks/>
              </p:cNvGrpSpPr>
              <p:nvPr/>
            </p:nvGrpSpPr>
            <p:grpSpPr bwMode="auto">
              <a:xfrm>
                <a:off x="2344" y="3055"/>
                <a:ext cx="489" cy="442"/>
                <a:chOff x="2344" y="3055"/>
                <a:chExt cx="489" cy="442"/>
              </a:xfrm>
            </p:grpSpPr>
            <p:sp>
              <p:nvSpPr>
                <p:cNvPr id="62272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387" y="3055"/>
                  <a:ext cx="403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cs typeface="Times New Roman" charset="0"/>
                    </a:rPr>
                    <a:t>-20.2</a:t>
                  </a:r>
                  <a:endParaRPr lang="en-US" sz="1800">
                    <a:cs typeface="Times New Roman" charset="0"/>
                  </a:endParaRP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72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344" y="3055"/>
                  <a:ext cx="489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2722" name="Group 130"/>
              <p:cNvGrpSpPr>
                <a:grpSpLocks/>
              </p:cNvGrpSpPr>
              <p:nvPr/>
            </p:nvGrpSpPr>
            <p:grpSpPr bwMode="auto">
              <a:xfrm>
                <a:off x="2833" y="3055"/>
                <a:ext cx="458" cy="442"/>
                <a:chOff x="2833" y="3055"/>
                <a:chExt cx="458" cy="442"/>
              </a:xfrm>
            </p:grpSpPr>
            <p:sp>
              <p:nvSpPr>
                <p:cNvPr id="62272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876" y="3055"/>
                  <a:ext cx="372" cy="4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1800">
                      <a:latin typeface="Times New Roman" charset="0"/>
                      <a:cs typeface="Times New Roman" charset="0"/>
                    </a:rPr>
                    <a:t> </a:t>
                  </a:r>
                </a:p>
                <a:p>
                  <a:pPr algn="ctr" eaLnBrk="0" hangingPunct="0"/>
                  <a:endParaRPr lang="en-US" sz="3600">
                    <a:latin typeface="Times New Roman" charset="0"/>
                  </a:endParaRPr>
                </a:p>
              </p:txBody>
            </p:sp>
            <p:sp>
              <p:nvSpPr>
                <p:cNvPr id="62272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833" y="3055"/>
                  <a:ext cx="458" cy="44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22725" name="Rectangle 133"/>
            <p:cNvSpPr>
              <a:spLocks noChangeArrowheads="1"/>
            </p:cNvSpPr>
            <p:nvPr/>
          </p:nvSpPr>
          <p:spPr bwMode="auto">
            <a:xfrm>
              <a:off x="-3" y="400"/>
              <a:ext cx="3297" cy="310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2726" name="Rectangle 134"/>
          <p:cNvSpPr>
            <a:spLocks noChangeArrowheads="1"/>
          </p:cNvSpPr>
          <p:nvPr/>
        </p:nvSpPr>
        <p:spPr bwMode="auto">
          <a:xfrm>
            <a:off x="304800" y="3927475"/>
            <a:ext cx="8153400" cy="243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2727" name="Text Box 135"/>
          <p:cNvSpPr txBox="1">
            <a:spLocks noChangeArrowheads="1"/>
          </p:cNvSpPr>
          <p:nvPr/>
        </p:nvSpPr>
        <p:spPr bwMode="auto">
          <a:xfrm>
            <a:off x="7391400" y="4114800"/>
            <a:ext cx="1616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hlink"/>
                </a:solidFill>
              </a:rPr>
              <a:t>* Includes entropy</a:t>
            </a:r>
          </a:p>
        </p:txBody>
      </p:sp>
    </p:spTree>
    <p:extLst>
      <p:ext uri="{BB962C8B-B14F-4D97-AF65-F5344CB8AC3E}">
        <p14:creationId xmlns:p14="http://schemas.microsoft.com/office/powerpoint/2010/main" val="3228102938"/>
      </p:ext>
    </p:extLst>
  </p:cSld>
  <p:clrMapOvr>
    <a:masterClrMapping/>
  </p:clrMapOvr>
  <p:transition xmlns:p14="http://schemas.microsoft.com/office/powerpoint/2010/main"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618" name="Picture 2" descr="J:\dapi_compare_S1b_S2r_S3y.gif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381000"/>
            <a:ext cx="607695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228600" y="107950"/>
            <a:ext cx="48768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Complications: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00FF"/>
                </a:solidFill>
              </a:rPr>
              <a:t> multiple binding modes,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00FF"/>
                </a:solidFill>
              </a:rPr>
              <a:t> conformational substates of DNA</a:t>
            </a:r>
          </a:p>
          <a:p>
            <a:pPr>
              <a:buFontTx/>
              <a:buChar char="•"/>
            </a:pPr>
            <a:endParaRPr lang="en-US" sz="240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endParaRPr lang="en-US" sz="240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endParaRPr lang="en-US" sz="240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endParaRPr lang="en-US" sz="240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endParaRPr lang="en-US" sz="240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endParaRPr lang="en-US" sz="240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endParaRPr lang="en-US" sz="240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endParaRPr lang="en-US" sz="240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endParaRPr lang="en-US" sz="240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endParaRPr lang="en-US" sz="240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endParaRPr lang="en-US" sz="240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r>
              <a:rPr lang="en-US" sz="2400">
                <a:solidFill>
                  <a:srgbClr val="0000FF"/>
                </a:solidFill>
              </a:rPr>
              <a:t> need better balance of continuum parameters with MM force field</a:t>
            </a:r>
          </a:p>
        </p:txBody>
      </p:sp>
      <p:grpSp>
        <p:nvGrpSpPr>
          <p:cNvPr id="623620" name="Group 4"/>
          <p:cNvGrpSpPr>
            <a:grpSpLocks/>
          </p:cNvGrpSpPr>
          <p:nvPr/>
        </p:nvGrpSpPr>
        <p:grpSpPr bwMode="auto">
          <a:xfrm>
            <a:off x="457200" y="1676400"/>
            <a:ext cx="1524000" cy="2689225"/>
            <a:chOff x="-3" y="-3"/>
            <a:chExt cx="600" cy="1694"/>
          </a:xfrm>
        </p:grpSpPr>
        <p:grpSp>
          <p:nvGrpSpPr>
            <p:cNvPr id="623621" name="Group 5"/>
            <p:cNvGrpSpPr>
              <a:grpSpLocks/>
            </p:cNvGrpSpPr>
            <p:nvPr/>
          </p:nvGrpSpPr>
          <p:grpSpPr bwMode="auto">
            <a:xfrm>
              <a:off x="0" y="0"/>
              <a:ext cx="594" cy="1688"/>
              <a:chOff x="0" y="0"/>
              <a:chExt cx="594" cy="1688"/>
            </a:xfrm>
          </p:grpSpPr>
          <p:grpSp>
            <p:nvGrpSpPr>
              <p:cNvPr id="623622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594" cy="422"/>
                <a:chOff x="0" y="0"/>
                <a:chExt cx="594" cy="422"/>
              </a:xfrm>
            </p:grpSpPr>
            <p:sp>
              <p:nvSpPr>
                <p:cNvPr id="623623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508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 b="1">
                      <a:latin typeface="Times New Roman" charset="0"/>
                      <a:cs typeface="Times New Roman" charset="0"/>
                    </a:rPr>
                    <a:t>substate</a:t>
                  </a:r>
                  <a:endParaRPr lang="en-US" sz="1800">
                    <a:latin typeface="Times New Roman" charset="0"/>
                    <a:cs typeface="Times New Roman" charset="0"/>
                  </a:endParaRPr>
                </a:p>
                <a:p>
                  <a:pPr algn="ctr" eaLnBrk="0" hangingPunct="0"/>
                  <a:endParaRPr lang="en-US" sz="4000">
                    <a:latin typeface="Times New Roman" charset="0"/>
                  </a:endParaRPr>
                </a:p>
              </p:txBody>
            </p:sp>
            <p:sp>
              <p:nvSpPr>
                <p:cNvPr id="623624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9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3625" name="Group 9"/>
              <p:cNvGrpSpPr>
                <a:grpSpLocks/>
              </p:cNvGrpSpPr>
              <p:nvPr/>
            </p:nvGrpSpPr>
            <p:grpSpPr bwMode="auto">
              <a:xfrm>
                <a:off x="0" y="422"/>
                <a:ext cx="594" cy="422"/>
                <a:chOff x="0" y="422"/>
                <a:chExt cx="594" cy="422"/>
              </a:xfrm>
            </p:grpSpPr>
            <p:sp>
              <p:nvSpPr>
                <p:cNvPr id="623626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422"/>
                  <a:ext cx="508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latin typeface="Times New Roman" charset="0"/>
                      <a:cs typeface="Times New Roman" charset="0"/>
                    </a:rPr>
                    <a:t>S1</a:t>
                  </a:r>
                  <a:endParaRPr lang="en-US" sz="1800">
                    <a:latin typeface="Times New Roman" charset="0"/>
                    <a:cs typeface="Times New Roman" charset="0"/>
                  </a:endParaRPr>
                </a:p>
                <a:p>
                  <a:pPr algn="ctr" eaLnBrk="0" hangingPunct="0"/>
                  <a:endParaRPr lang="en-US" sz="4000">
                    <a:latin typeface="Times New Roman" charset="0"/>
                  </a:endParaRPr>
                </a:p>
              </p:txBody>
            </p:sp>
            <p:sp>
              <p:nvSpPr>
                <p:cNvPr id="623627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422"/>
                  <a:ext cx="59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3628" name="Group 12"/>
              <p:cNvGrpSpPr>
                <a:grpSpLocks/>
              </p:cNvGrpSpPr>
              <p:nvPr/>
            </p:nvGrpSpPr>
            <p:grpSpPr bwMode="auto">
              <a:xfrm>
                <a:off x="0" y="844"/>
                <a:ext cx="594" cy="422"/>
                <a:chOff x="0" y="844"/>
                <a:chExt cx="594" cy="422"/>
              </a:xfrm>
            </p:grpSpPr>
            <p:sp>
              <p:nvSpPr>
                <p:cNvPr id="623629" name="Rectangle 13"/>
                <p:cNvSpPr>
                  <a:spLocks noChangeArrowheads="1"/>
                </p:cNvSpPr>
                <p:nvPr/>
              </p:nvSpPr>
              <p:spPr bwMode="auto">
                <a:xfrm>
                  <a:off x="43" y="844"/>
                  <a:ext cx="508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latin typeface="Times New Roman" charset="0"/>
                      <a:cs typeface="Times New Roman" charset="0"/>
                    </a:rPr>
                    <a:t>S2</a:t>
                  </a:r>
                  <a:endParaRPr lang="en-US" sz="1800">
                    <a:latin typeface="Times New Roman" charset="0"/>
                    <a:cs typeface="Times New Roman" charset="0"/>
                  </a:endParaRPr>
                </a:p>
                <a:p>
                  <a:pPr algn="ctr" eaLnBrk="0" hangingPunct="0"/>
                  <a:endParaRPr lang="en-US" sz="4000">
                    <a:latin typeface="Times New Roman" charset="0"/>
                  </a:endParaRPr>
                </a:p>
              </p:txBody>
            </p:sp>
            <p:sp>
              <p:nvSpPr>
                <p:cNvPr id="623630" name="Rectangle 14"/>
                <p:cNvSpPr>
                  <a:spLocks noChangeArrowheads="1"/>
                </p:cNvSpPr>
                <p:nvPr/>
              </p:nvSpPr>
              <p:spPr bwMode="auto">
                <a:xfrm>
                  <a:off x="0" y="844"/>
                  <a:ext cx="59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3631" name="Group 15"/>
              <p:cNvGrpSpPr>
                <a:grpSpLocks/>
              </p:cNvGrpSpPr>
              <p:nvPr/>
            </p:nvGrpSpPr>
            <p:grpSpPr bwMode="auto">
              <a:xfrm>
                <a:off x="0" y="1266"/>
                <a:ext cx="594" cy="422"/>
                <a:chOff x="0" y="1266"/>
                <a:chExt cx="594" cy="422"/>
              </a:xfrm>
            </p:grpSpPr>
            <p:sp>
              <p:nvSpPr>
                <p:cNvPr id="623632" name="Rectangle 16"/>
                <p:cNvSpPr>
                  <a:spLocks noChangeArrowheads="1"/>
                </p:cNvSpPr>
                <p:nvPr/>
              </p:nvSpPr>
              <p:spPr bwMode="auto">
                <a:xfrm>
                  <a:off x="43" y="1266"/>
                  <a:ext cx="508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latin typeface="Times New Roman" charset="0"/>
                      <a:cs typeface="Times New Roman" charset="0"/>
                    </a:rPr>
                    <a:t>S3</a:t>
                  </a:r>
                  <a:endParaRPr lang="en-US" sz="1800">
                    <a:latin typeface="Times New Roman" charset="0"/>
                    <a:cs typeface="Times New Roman" charset="0"/>
                  </a:endParaRPr>
                </a:p>
                <a:p>
                  <a:pPr algn="ctr" eaLnBrk="0" hangingPunct="0"/>
                  <a:endParaRPr lang="en-US" sz="4000">
                    <a:latin typeface="Times New Roman" charset="0"/>
                  </a:endParaRPr>
                </a:p>
              </p:txBody>
            </p:sp>
            <p:sp>
              <p:nvSpPr>
                <p:cNvPr id="623633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1266"/>
                  <a:ext cx="594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23634" name="Rectangle 18"/>
            <p:cNvSpPr>
              <a:spLocks noChangeArrowheads="1"/>
            </p:cNvSpPr>
            <p:nvPr/>
          </p:nvSpPr>
          <p:spPr bwMode="auto">
            <a:xfrm>
              <a:off x="-3" y="-3"/>
              <a:ext cx="600" cy="169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3635" name="Group 19"/>
          <p:cNvGrpSpPr>
            <a:grpSpLocks/>
          </p:cNvGrpSpPr>
          <p:nvPr/>
        </p:nvGrpSpPr>
        <p:grpSpPr bwMode="auto">
          <a:xfrm>
            <a:off x="1968500" y="1676400"/>
            <a:ext cx="1219200" cy="2689225"/>
            <a:chOff x="-3" y="-3"/>
            <a:chExt cx="441" cy="1694"/>
          </a:xfrm>
        </p:grpSpPr>
        <p:grpSp>
          <p:nvGrpSpPr>
            <p:cNvPr id="623636" name="Group 20"/>
            <p:cNvGrpSpPr>
              <a:grpSpLocks/>
            </p:cNvGrpSpPr>
            <p:nvPr/>
          </p:nvGrpSpPr>
          <p:grpSpPr bwMode="auto">
            <a:xfrm>
              <a:off x="0" y="0"/>
              <a:ext cx="435" cy="1688"/>
              <a:chOff x="0" y="0"/>
              <a:chExt cx="435" cy="1688"/>
            </a:xfrm>
          </p:grpSpPr>
          <p:grpSp>
            <p:nvGrpSpPr>
              <p:cNvPr id="623637" name="Group 21"/>
              <p:cNvGrpSpPr>
                <a:grpSpLocks/>
              </p:cNvGrpSpPr>
              <p:nvPr/>
            </p:nvGrpSpPr>
            <p:grpSpPr bwMode="auto">
              <a:xfrm>
                <a:off x="0" y="0"/>
                <a:ext cx="435" cy="422"/>
                <a:chOff x="0" y="0"/>
                <a:chExt cx="435" cy="422"/>
              </a:xfrm>
            </p:grpSpPr>
            <p:sp>
              <p:nvSpPr>
                <p:cNvPr id="623638" name="Rectangle 22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349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 b="1">
                      <a:latin typeface="Symbol" charset="0"/>
                      <a:cs typeface="Times New Roman" charset="0"/>
                    </a:rPr>
                    <a:t>D</a:t>
                  </a:r>
                  <a:r>
                    <a:rPr lang="en-US" sz="2400" b="1">
                      <a:cs typeface="Times New Roman" charset="0"/>
                    </a:rPr>
                    <a:t>G</a:t>
                  </a:r>
                  <a:endParaRPr lang="en-US" sz="1800">
                    <a:latin typeface="Times New Roman" charset="0"/>
                    <a:cs typeface="Times New Roman" charset="0"/>
                  </a:endParaRPr>
                </a:p>
                <a:p>
                  <a:pPr algn="ctr" eaLnBrk="0" hangingPunct="0"/>
                  <a:endParaRPr lang="en-US" sz="4000">
                    <a:latin typeface="Times New Roman" charset="0"/>
                  </a:endParaRPr>
                </a:p>
              </p:txBody>
            </p:sp>
            <p:sp>
              <p:nvSpPr>
                <p:cNvPr id="623639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3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3640" name="Group 24"/>
              <p:cNvGrpSpPr>
                <a:grpSpLocks/>
              </p:cNvGrpSpPr>
              <p:nvPr/>
            </p:nvGrpSpPr>
            <p:grpSpPr bwMode="auto">
              <a:xfrm>
                <a:off x="0" y="422"/>
                <a:ext cx="435" cy="422"/>
                <a:chOff x="0" y="422"/>
                <a:chExt cx="435" cy="422"/>
              </a:xfrm>
            </p:grpSpPr>
            <p:sp>
              <p:nvSpPr>
                <p:cNvPr id="623641" name="Rectangle 25"/>
                <p:cNvSpPr>
                  <a:spLocks noChangeArrowheads="1"/>
                </p:cNvSpPr>
                <p:nvPr/>
              </p:nvSpPr>
              <p:spPr bwMode="auto">
                <a:xfrm>
                  <a:off x="43" y="422"/>
                  <a:ext cx="349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latin typeface="Times New Roman" charset="0"/>
                      <a:cs typeface="Times New Roman" charset="0"/>
                    </a:rPr>
                    <a:t>-23.3</a:t>
                  </a:r>
                  <a:endParaRPr lang="en-US" sz="1800">
                    <a:latin typeface="Times New Roman" charset="0"/>
                    <a:cs typeface="Times New Roman" charset="0"/>
                  </a:endParaRPr>
                </a:p>
                <a:p>
                  <a:pPr algn="ctr" eaLnBrk="0" hangingPunct="0"/>
                  <a:endParaRPr lang="en-US" sz="4000">
                    <a:latin typeface="Times New Roman" charset="0"/>
                  </a:endParaRPr>
                </a:p>
              </p:txBody>
            </p:sp>
            <p:sp>
              <p:nvSpPr>
                <p:cNvPr id="623642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422"/>
                  <a:ext cx="43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3643" name="Group 27"/>
              <p:cNvGrpSpPr>
                <a:grpSpLocks/>
              </p:cNvGrpSpPr>
              <p:nvPr/>
            </p:nvGrpSpPr>
            <p:grpSpPr bwMode="auto">
              <a:xfrm>
                <a:off x="0" y="844"/>
                <a:ext cx="435" cy="422"/>
                <a:chOff x="0" y="844"/>
                <a:chExt cx="435" cy="422"/>
              </a:xfrm>
            </p:grpSpPr>
            <p:sp>
              <p:nvSpPr>
                <p:cNvPr id="623644" name="Rectangle 28"/>
                <p:cNvSpPr>
                  <a:spLocks noChangeArrowheads="1"/>
                </p:cNvSpPr>
                <p:nvPr/>
              </p:nvSpPr>
              <p:spPr bwMode="auto">
                <a:xfrm>
                  <a:off x="43" y="844"/>
                  <a:ext cx="349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latin typeface="Times New Roman" charset="0"/>
                      <a:cs typeface="Times New Roman" charset="0"/>
                    </a:rPr>
                    <a:t>-18.0</a:t>
                  </a:r>
                  <a:endParaRPr lang="en-US" sz="1800">
                    <a:latin typeface="Times New Roman" charset="0"/>
                    <a:cs typeface="Times New Roman" charset="0"/>
                  </a:endParaRPr>
                </a:p>
                <a:p>
                  <a:pPr algn="ctr" eaLnBrk="0" hangingPunct="0"/>
                  <a:endParaRPr lang="en-US" sz="4000">
                    <a:latin typeface="Times New Roman" charset="0"/>
                  </a:endParaRPr>
                </a:p>
              </p:txBody>
            </p:sp>
            <p:sp>
              <p:nvSpPr>
                <p:cNvPr id="623645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844"/>
                  <a:ext cx="43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3646" name="Group 30"/>
              <p:cNvGrpSpPr>
                <a:grpSpLocks/>
              </p:cNvGrpSpPr>
              <p:nvPr/>
            </p:nvGrpSpPr>
            <p:grpSpPr bwMode="auto">
              <a:xfrm>
                <a:off x="0" y="1266"/>
                <a:ext cx="435" cy="422"/>
                <a:chOff x="0" y="1266"/>
                <a:chExt cx="435" cy="422"/>
              </a:xfrm>
            </p:grpSpPr>
            <p:sp>
              <p:nvSpPr>
                <p:cNvPr id="623647" name="Rectangle 31"/>
                <p:cNvSpPr>
                  <a:spLocks noChangeArrowheads="1"/>
                </p:cNvSpPr>
                <p:nvPr/>
              </p:nvSpPr>
              <p:spPr bwMode="auto">
                <a:xfrm>
                  <a:off x="43" y="1266"/>
                  <a:ext cx="349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en-US" sz="2400">
                      <a:latin typeface="Times New Roman" charset="0"/>
                      <a:cs typeface="Times New Roman" charset="0"/>
                    </a:rPr>
                    <a:t>-18.4</a:t>
                  </a:r>
                  <a:endParaRPr lang="en-US" sz="1800">
                    <a:latin typeface="Times New Roman" charset="0"/>
                    <a:cs typeface="Times New Roman" charset="0"/>
                  </a:endParaRPr>
                </a:p>
                <a:p>
                  <a:pPr algn="ctr" eaLnBrk="0" hangingPunct="0"/>
                  <a:endParaRPr lang="en-US" sz="4000">
                    <a:latin typeface="Times New Roman" charset="0"/>
                  </a:endParaRPr>
                </a:p>
              </p:txBody>
            </p:sp>
            <p:sp>
              <p:nvSpPr>
                <p:cNvPr id="623648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266"/>
                  <a:ext cx="43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23649" name="Rectangle 33"/>
            <p:cNvSpPr>
              <a:spLocks noChangeArrowheads="1"/>
            </p:cNvSpPr>
            <p:nvPr/>
          </p:nvSpPr>
          <p:spPr bwMode="auto">
            <a:xfrm>
              <a:off x="-3" y="-3"/>
              <a:ext cx="441" cy="169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0248741"/>
      </p:ext>
    </p:extLst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770" y="504195"/>
            <a:ext cx="884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Approach #1: Find “representative” structures and minimize energy…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95340" y="1158049"/>
            <a:ext cx="6738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Problem: </a:t>
            </a:r>
            <a:r>
              <a:rPr lang="en-US" sz="2000" b="1" dirty="0" smtClean="0">
                <a:solidFill>
                  <a:srgbClr val="0000FF"/>
                </a:solidFill>
              </a:rPr>
              <a:t>Energy surface is rough; get trapped in local minima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94445" y="2091955"/>
            <a:ext cx="283371" cy="161877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384963" y="2443587"/>
            <a:ext cx="283371" cy="161877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747873" y="2042147"/>
            <a:ext cx="884049" cy="35163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flipV="1">
            <a:off x="2141653" y="1319933"/>
            <a:ext cx="1232689" cy="128256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Arc 9"/>
          <p:cNvSpPr/>
          <p:nvPr/>
        </p:nvSpPr>
        <p:spPr>
          <a:xfrm flipH="1" flipV="1">
            <a:off x="4924276" y="1338337"/>
            <a:ext cx="1232689" cy="128256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flipH="1" flipV="1">
            <a:off x="2157092" y="1322909"/>
            <a:ext cx="1232689" cy="128256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flipV="1">
            <a:off x="4908837" y="1335361"/>
            <a:ext cx="1232689" cy="128256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722974" y="1842912"/>
            <a:ext cx="796889" cy="7779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713511" y="1858340"/>
            <a:ext cx="796889" cy="7779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2278607" y="3075671"/>
            <a:ext cx="3342510" cy="1905656"/>
          </a:xfrm>
          <a:custGeom>
            <a:avLst/>
            <a:gdLst>
              <a:gd name="connsiteX0" fmla="*/ 0 w 3342510"/>
              <a:gd name="connsiteY0" fmla="*/ 348659 h 1905656"/>
              <a:gd name="connsiteX1" fmla="*/ 62257 w 3342510"/>
              <a:gd name="connsiteY1" fmla="*/ 386016 h 1905656"/>
              <a:gd name="connsiteX2" fmla="*/ 112063 w 3342510"/>
              <a:gd name="connsiteY2" fmla="*/ 709771 h 1905656"/>
              <a:gd name="connsiteX3" fmla="*/ 149417 w 3342510"/>
              <a:gd name="connsiteY3" fmla="*/ 734675 h 1905656"/>
              <a:gd name="connsiteX4" fmla="*/ 224125 w 3342510"/>
              <a:gd name="connsiteY4" fmla="*/ 722223 h 1905656"/>
              <a:gd name="connsiteX5" fmla="*/ 298834 w 3342510"/>
              <a:gd name="connsiteY5" fmla="*/ 647510 h 1905656"/>
              <a:gd name="connsiteX6" fmla="*/ 336188 w 3342510"/>
              <a:gd name="connsiteY6" fmla="*/ 622606 h 1905656"/>
              <a:gd name="connsiteX7" fmla="*/ 298834 w 3342510"/>
              <a:gd name="connsiteY7" fmla="*/ 684866 h 1905656"/>
              <a:gd name="connsiteX8" fmla="*/ 261479 w 3342510"/>
              <a:gd name="connsiteY8" fmla="*/ 772031 h 1905656"/>
              <a:gd name="connsiteX9" fmla="*/ 224125 w 3342510"/>
              <a:gd name="connsiteY9" fmla="*/ 784483 h 1905656"/>
              <a:gd name="connsiteX10" fmla="*/ 236577 w 3342510"/>
              <a:gd name="connsiteY10" fmla="*/ 909004 h 1905656"/>
              <a:gd name="connsiteX11" fmla="*/ 311285 w 3342510"/>
              <a:gd name="connsiteY11" fmla="*/ 921457 h 1905656"/>
              <a:gd name="connsiteX12" fmla="*/ 361091 w 3342510"/>
              <a:gd name="connsiteY12" fmla="*/ 971265 h 1905656"/>
              <a:gd name="connsiteX13" fmla="*/ 410896 w 3342510"/>
              <a:gd name="connsiteY13" fmla="*/ 996169 h 1905656"/>
              <a:gd name="connsiteX14" fmla="*/ 473153 w 3342510"/>
              <a:gd name="connsiteY14" fmla="*/ 983717 h 1905656"/>
              <a:gd name="connsiteX15" fmla="*/ 510508 w 3342510"/>
              <a:gd name="connsiteY15" fmla="*/ 946361 h 1905656"/>
              <a:gd name="connsiteX16" fmla="*/ 560313 w 3342510"/>
              <a:gd name="connsiteY16" fmla="*/ 921457 h 1905656"/>
              <a:gd name="connsiteX17" fmla="*/ 597667 w 3342510"/>
              <a:gd name="connsiteY17" fmla="*/ 933909 h 1905656"/>
              <a:gd name="connsiteX18" fmla="*/ 635022 w 3342510"/>
              <a:gd name="connsiteY18" fmla="*/ 971265 h 1905656"/>
              <a:gd name="connsiteX19" fmla="*/ 647473 w 3342510"/>
              <a:gd name="connsiteY19" fmla="*/ 1033526 h 1905656"/>
              <a:gd name="connsiteX20" fmla="*/ 659924 w 3342510"/>
              <a:gd name="connsiteY20" fmla="*/ 1070882 h 1905656"/>
              <a:gd name="connsiteX21" fmla="*/ 684827 w 3342510"/>
              <a:gd name="connsiteY21" fmla="*/ 1295020 h 1905656"/>
              <a:gd name="connsiteX22" fmla="*/ 709730 w 3342510"/>
              <a:gd name="connsiteY22" fmla="*/ 1332376 h 1905656"/>
              <a:gd name="connsiteX23" fmla="*/ 747084 w 3342510"/>
              <a:gd name="connsiteY23" fmla="*/ 1344828 h 1905656"/>
              <a:gd name="connsiteX24" fmla="*/ 834244 w 3342510"/>
              <a:gd name="connsiteY24" fmla="*/ 1257664 h 1905656"/>
              <a:gd name="connsiteX25" fmla="*/ 859147 w 3342510"/>
              <a:gd name="connsiteY25" fmla="*/ 1394637 h 1905656"/>
              <a:gd name="connsiteX26" fmla="*/ 871598 w 3342510"/>
              <a:gd name="connsiteY26" fmla="*/ 1444445 h 1905656"/>
              <a:gd name="connsiteX27" fmla="*/ 908952 w 3342510"/>
              <a:gd name="connsiteY27" fmla="*/ 1469349 h 1905656"/>
              <a:gd name="connsiteX28" fmla="*/ 958758 w 3342510"/>
              <a:gd name="connsiteY28" fmla="*/ 1556514 h 1905656"/>
              <a:gd name="connsiteX29" fmla="*/ 996112 w 3342510"/>
              <a:gd name="connsiteY29" fmla="*/ 1568966 h 1905656"/>
              <a:gd name="connsiteX30" fmla="*/ 1033467 w 3342510"/>
              <a:gd name="connsiteY30" fmla="*/ 1544062 h 1905656"/>
              <a:gd name="connsiteX31" fmla="*/ 1058369 w 3342510"/>
              <a:gd name="connsiteY31" fmla="*/ 1494254 h 1905656"/>
              <a:gd name="connsiteX32" fmla="*/ 1083272 w 3342510"/>
              <a:gd name="connsiteY32" fmla="*/ 1469349 h 1905656"/>
              <a:gd name="connsiteX33" fmla="*/ 1108175 w 3342510"/>
              <a:gd name="connsiteY33" fmla="*/ 1718392 h 1905656"/>
              <a:gd name="connsiteX34" fmla="*/ 1182883 w 3342510"/>
              <a:gd name="connsiteY34" fmla="*/ 1768200 h 1905656"/>
              <a:gd name="connsiteX35" fmla="*/ 1469266 w 3342510"/>
              <a:gd name="connsiteY35" fmla="*/ 1755748 h 1905656"/>
              <a:gd name="connsiteX36" fmla="*/ 1556426 w 3342510"/>
              <a:gd name="connsiteY36" fmla="*/ 1730844 h 1905656"/>
              <a:gd name="connsiteX37" fmla="*/ 1543974 w 3342510"/>
              <a:gd name="connsiteY37" fmla="*/ 1780652 h 1905656"/>
              <a:gd name="connsiteX38" fmla="*/ 1494168 w 3342510"/>
              <a:gd name="connsiteY38" fmla="*/ 1867817 h 1905656"/>
              <a:gd name="connsiteX39" fmla="*/ 1506620 w 3342510"/>
              <a:gd name="connsiteY39" fmla="*/ 1905173 h 1905656"/>
              <a:gd name="connsiteX40" fmla="*/ 1556426 w 3342510"/>
              <a:gd name="connsiteY40" fmla="*/ 1880269 h 1905656"/>
              <a:gd name="connsiteX41" fmla="*/ 1618683 w 3342510"/>
              <a:gd name="connsiteY41" fmla="*/ 1805556 h 1905656"/>
              <a:gd name="connsiteX42" fmla="*/ 1656037 w 3342510"/>
              <a:gd name="connsiteY42" fmla="*/ 1780652 h 1905656"/>
              <a:gd name="connsiteX43" fmla="*/ 1755648 w 3342510"/>
              <a:gd name="connsiteY43" fmla="*/ 1730844 h 1905656"/>
              <a:gd name="connsiteX44" fmla="*/ 1793002 w 3342510"/>
              <a:gd name="connsiteY44" fmla="*/ 1705940 h 1905656"/>
              <a:gd name="connsiteX45" fmla="*/ 1855259 w 3342510"/>
              <a:gd name="connsiteY45" fmla="*/ 1631227 h 1905656"/>
              <a:gd name="connsiteX46" fmla="*/ 1892613 w 3342510"/>
              <a:gd name="connsiteY46" fmla="*/ 1643679 h 1905656"/>
              <a:gd name="connsiteX47" fmla="*/ 1929968 w 3342510"/>
              <a:gd name="connsiteY47" fmla="*/ 1718392 h 1905656"/>
              <a:gd name="connsiteX48" fmla="*/ 1942419 w 3342510"/>
              <a:gd name="connsiteY48" fmla="*/ 1631227 h 1905656"/>
              <a:gd name="connsiteX49" fmla="*/ 1954870 w 3342510"/>
              <a:gd name="connsiteY49" fmla="*/ 1581418 h 1905656"/>
              <a:gd name="connsiteX50" fmla="*/ 1967322 w 3342510"/>
              <a:gd name="connsiteY50" fmla="*/ 1456897 h 1905656"/>
              <a:gd name="connsiteX51" fmla="*/ 2017127 w 3342510"/>
              <a:gd name="connsiteY51" fmla="*/ 1506706 h 1905656"/>
              <a:gd name="connsiteX52" fmla="*/ 2054482 w 3342510"/>
              <a:gd name="connsiteY52" fmla="*/ 1519158 h 1905656"/>
              <a:gd name="connsiteX53" fmla="*/ 2091836 w 3342510"/>
              <a:gd name="connsiteY53" fmla="*/ 1556514 h 1905656"/>
              <a:gd name="connsiteX54" fmla="*/ 2241253 w 3342510"/>
              <a:gd name="connsiteY54" fmla="*/ 1606323 h 1905656"/>
              <a:gd name="connsiteX55" fmla="*/ 2315961 w 3342510"/>
              <a:gd name="connsiteY55" fmla="*/ 1581418 h 1905656"/>
              <a:gd name="connsiteX56" fmla="*/ 2328413 w 3342510"/>
              <a:gd name="connsiteY56" fmla="*/ 1531610 h 1905656"/>
              <a:gd name="connsiteX57" fmla="*/ 2315961 w 3342510"/>
              <a:gd name="connsiteY57" fmla="*/ 1419541 h 1905656"/>
              <a:gd name="connsiteX58" fmla="*/ 2315961 w 3342510"/>
              <a:gd name="connsiteY58" fmla="*/ 1519158 h 1905656"/>
              <a:gd name="connsiteX59" fmla="*/ 2353315 w 3342510"/>
              <a:gd name="connsiteY59" fmla="*/ 1506706 h 1905656"/>
              <a:gd name="connsiteX60" fmla="*/ 2390670 w 3342510"/>
              <a:gd name="connsiteY60" fmla="*/ 1456897 h 1905656"/>
              <a:gd name="connsiteX61" fmla="*/ 2428024 w 3342510"/>
              <a:gd name="connsiteY61" fmla="*/ 1419541 h 1905656"/>
              <a:gd name="connsiteX62" fmla="*/ 2452927 w 3342510"/>
              <a:gd name="connsiteY62" fmla="*/ 1319924 h 1905656"/>
              <a:gd name="connsiteX63" fmla="*/ 2465378 w 3342510"/>
              <a:gd name="connsiteY63" fmla="*/ 1282568 h 1905656"/>
              <a:gd name="connsiteX64" fmla="*/ 2515184 w 3342510"/>
              <a:gd name="connsiteY64" fmla="*/ 1145595 h 1905656"/>
              <a:gd name="connsiteX65" fmla="*/ 2540086 w 3342510"/>
              <a:gd name="connsiteY65" fmla="*/ 1120690 h 1905656"/>
              <a:gd name="connsiteX66" fmla="*/ 2564989 w 3342510"/>
              <a:gd name="connsiteY66" fmla="*/ 1145595 h 1905656"/>
              <a:gd name="connsiteX67" fmla="*/ 2552538 w 3342510"/>
              <a:gd name="connsiteY67" fmla="*/ 1232759 h 1905656"/>
              <a:gd name="connsiteX68" fmla="*/ 2652149 w 3342510"/>
              <a:gd name="connsiteY68" fmla="*/ 1095786 h 1905656"/>
              <a:gd name="connsiteX69" fmla="*/ 2614795 w 3342510"/>
              <a:gd name="connsiteY69" fmla="*/ 1095786 h 1905656"/>
              <a:gd name="connsiteX70" fmla="*/ 2627246 w 3342510"/>
              <a:gd name="connsiteY70" fmla="*/ 1033526 h 1905656"/>
              <a:gd name="connsiteX71" fmla="*/ 2652149 w 3342510"/>
              <a:gd name="connsiteY71" fmla="*/ 884100 h 1905656"/>
              <a:gd name="connsiteX72" fmla="*/ 2677052 w 3342510"/>
              <a:gd name="connsiteY72" fmla="*/ 846744 h 1905656"/>
              <a:gd name="connsiteX73" fmla="*/ 2627246 w 3342510"/>
              <a:gd name="connsiteY73" fmla="*/ 859196 h 1905656"/>
              <a:gd name="connsiteX74" fmla="*/ 2614795 w 3342510"/>
              <a:gd name="connsiteY74" fmla="*/ 896552 h 1905656"/>
              <a:gd name="connsiteX75" fmla="*/ 2589892 w 3342510"/>
              <a:gd name="connsiteY75" fmla="*/ 921457 h 1905656"/>
              <a:gd name="connsiteX76" fmla="*/ 2614795 w 3342510"/>
              <a:gd name="connsiteY76" fmla="*/ 871648 h 1905656"/>
              <a:gd name="connsiteX77" fmla="*/ 2652149 w 3342510"/>
              <a:gd name="connsiteY77" fmla="*/ 809388 h 1905656"/>
              <a:gd name="connsiteX78" fmla="*/ 2664600 w 3342510"/>
              <a:gd name="connsiteY78" fmla="*/ 772031 h 1905656"/>
              <a:gd name="connsiteX79" fmla="*/ 2689503 w 3342510"/>
              <a:gd name="connsiteY79" fmla="*/ 722223 h 1905656"/>
              <a:gd name="connsiteX80" fmla="*/ 2701955 w 3342510"/>
              <a:gd name="connsiteY80" fmla="*/ 684866 h 1905656"/>
              <a:gd name="connsiteX81" fmla="*/ 2764212 w 3342510"/>
              <a:gd name="connsiteY81" fmla="*/ 647510 h 1905656"/>
              <a:gd name="connsiteX82" fmla="*/ 2826469 w 3342510"/>
              <a:gd name="connsiteY82" fmla="*/ 635058 h 1905656"/>
              <a:gd name="connsiteX83" fmla="*/ 3162657 w 3342510"/>
              <a:gd name="connsiteY83" fmla="*/ 622606 h 1905656"/>
              <a:gd name="connsiteX84" fmla="*/ 3200011 w 3342510"/>
              <a:gd name="connsiteY84" fmla="*/ 572797 h 1905656"/>
              <a:gd name="connsiteX85" fmla="*/ 3237365 w 3342510"/>
              <a:gd name="connsiteY85" fmla="*/ 485633 h 1905656"/>
              <a:gd name="connsiteX86" fmla="*/ 3249816 w 3342510"/>
              <a:gd name="connsiteY86" fmla="*/ 423372 h 1905656"/>
              <a:gd name="connsiteX87" fmla="*/ 3237365 w 3342510"/>
              <a:gd name="connsiteY87" fmla="*/ 348659 h 1905656"/>
              <a:gd name="connsiteX88" fmla="*/ 3212462 w 3342510"/>
              <a:gd name="connsiteY88" fmla="*/ 386016 h 1905656"/>
              <a:gd name="connsiteX89" fmla="*/ 3200011 w 3342510"/>
              <a:gd name="connsiteY89" fmla="*/ 560345 h 1905656"/>
              <a:gd name="connsiteX90" fmla="*/ 3175108 w 3342510"/>
              <a:gd name="connsiteY90" fmla="*/ 635058 h 1905656"/>
              <a:gd name="connsiteX91" fmla="*/ 3137754 w 3342510"/>
              <a:gd name="connsiteY91" fmla="*/ 647510 h 1905656"/>
              <a:gd name="connsiteX92" fmla="*/ 3112851 w 3342510"/>
              <a:gd name="connsiteY92" fmla="*/ 597702 h 1905656"/>
              <a:gd name="connsiteX93" fmla="*/ 3087948 w 3342510"/>
              <a:gd name="connsiteY93" fmla="*/ 560345 h 1905656"/>
              <a:gd name="connsiteX94" fmla="*/ 3075497 w 3342510"/>
              <a:gd name="connsiteY94" fmla="*/ 522989 h 1905656"/>
              <a:gd name="connsiteX95" fmla="*/ 3100400 w 3342510"/>
              <a:gd name="connsiteY95" fmla="*/ 386016 h 1905656"/>
              <a:gd name="connsiteX96" fmla="*/ 3137754 w 3342510"/>
              <a:gd name="connsiteY96" fmla="*/ 373564 h 1905656"/>
              <a:gd name="connsiteX97" fmla="*/ 3212462 w 3342510"/>
              <a:gd name="connsiteY97" fmla="*/ 361112 h 1905656"/>
              <a:gd name="connsiteX98" fmla="*/ 3162657 w 3342510"/>
              <a:gd name="connsiteY98" fmla="*/ 348659 h 1905656"/>
              <a:gd name="connsiteX99" fmla="*/ 3237365 w 3342510"/>
              <a:gd name="connsiteY99" fmla="*/ 124521 h 1905656"/>
              <a:gd name="connsiteX100" fmla="*/ 3249816 w 3342510"/>
              <a:gd name="connsiteY100" fmla="*/ 74713 h 1905656"/>
              <a:gd name="connsiteX101" fmla="*/ 3274719 w 3342510"/>
              <a:gd name="connsiteY101" fmla="*/ 0 h 1905656"/>
              <a:gd name="connsiteX102" fmla="*/ 3287171 w 3342510"/>
              <a:gd name="connsiteY102" fmla="*/ 37357 h 1905656"/>
              <a:gd name="connsiteX103" fmla="*/ 3299622 w 3342510"/>
              <a:gd name="connsiteY103" fmla="*/ 124521 h 1905656"/>
              <a:gd name="connsiteX104" fmla="*/ 3336976 w 3342510"/>
              <a:gd name="connsiteY104" fmla="*/ 136974 h 1905656"/>
              <a:gd name="connsiteX105" fmla="*/ 3336976 w 3342510"/>
              <a:gd name="connsiteY105" fmla="*/ 74713 h 19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2510" h="1905656">
                <a:moveTo>
                  <a:pt x="0" y="348659"/>
                </a:moveTo>
                <a:cubicBezTo>
                  <a:pt x="20752" y="361111"/>
                  <a:pt x="50784" y="364707"/>
                  <a:pt x="62257" y="386016"/>
                </a:cubicBezTo>
                <a:cubicBezTo>
                  <a:pt x="83205" y="424922"/>
                  <a:pt x="108916" y="707673"/>
                  <a:pt x="112063" y="709771"/>
                </a:cubicBezTo>
                <a:lnTo>
                  <a:pt x="149417" y="734675"/>
                </a:lnTo>
                <a:cubicBezTo>
                  <a:pt x="174320" y="730524"/>
                  <a:pt x="202318" y="734944"/>
                  <a:pt x="224125" y="722223"/>
                </a:cubicBezTo>
                <a:cubicBezTo>
                  <a:pt x="254546" y="704476"/>
                  <a:pt x="269530" y="667047"/>
                  <a:pt x="298834" y="647510"/>
                </a:cubicBezTo>
                <a:lnTo>
                  <a:pt x="336188" y="622606"/>
                </a:lnTo>
                <a:cubicBezTo>
                  <a:pt x="323737" y="643359"/>
                  <a:pt x="309657" y="663219"/>
                  <a:pt x="298834" y="684866"/>
                </a:cubicBezTo>
                <a:cubicBezTo>
                  <a:pt x="283952" y="714632"/>
                  <a:pt x="287388" y="746121"/>
                  <a:pt x="261479" y="772031"/>
                </a:cubicBezTo>
                <a:cubicBezTo>
                  <a:pt x="252198" y="781312"/>
                  <a:pt x="236576" y="780332"/>
                  <a:pt x="224125" y="784483"/>
                </a:cubicBezTo>
                <a:cubicBezTo>
                  <a:pt x="228276" y="825990"/>
                  <a:pt x="214183" y="873811"/>
                  <a:pt x="236577" y="909004"/>
                </a:cubicBezTo>
                <a:cubicBezTo>
                  <a:pt x="250131" y="930304"/>
                  <a:pt x="288704" y="910166"/>
                  <a:pt x="311285" y="921457"/>
                </a:cubicBezTo>
                <a:cubicBezTo>
                  <a:pt x="332285" y="931958"/>
                  <a:pt x="342308" y="957177"/>
                  <a:pt x="361091" y="971265"/>
                </a:cubicBezTo>
                <a:cubicBezTo>
                  <a:pt x="375940" y="982402"/>
                  <a:pt x="394294" y="987868"/>
                  <a:pt x="410896" y="996169"/>
                </a:cubicBezTo>
                <a:cubicBezTo>
                  <a:pt x="431648" y="992018"/>
                  <a:pt x="454224" y="993182"/>
                  <a:pt x="473153" y="983717"/>
                </a:cubicBezTo>
                <a:cubicBezTo>
                  <a:pt x="488903" y="975842"/>
                  <a:pt x="496179" y="956597"/>
                  <a:pt x="510508" y="946361"/>
                </a:cubicBezTo>
                <a:cubicBezTo>
                  <a:pt x="525612" y="935572"/>
                  <a:pt x="543711" y="929758"/>
                  <a:pt x="560313" y="921457"/>
                </a:cubicBezTo>
                <a:cubicBezTo>
                  <a:pt x="572764" y="925608"/>
                  <a:pt x="586747" y="926628"/>
                  <a:pt x="597667" y="933909"/>
                </a:cubicBezTo>
                <a:cubicBezTo>
                  <a:pt x="612319" y="943677"/>
                  <a:pt x="627147" y="955514"/>
                  <a:pt x="635022" y="971265"/>
                </a:cubicBezTo>
                <a:cubicBezTo>
                  <a:pt x="644487" y="990195"/>
                  <a:pt x="642340" y="1012993"/>
                  <a:pt x="647473" y="1033526"/>
                </a:cubicBezTo>
                <a:cubicBezTo>
                  <a:pt x="650656" y="1046260"/>
                  <a:pt x="655774" y="1058430"/>
                  <a:pt x="659924" y="1070882"/>
                </a:cubicBezTo>
                <a:cubicBezTo>
                  <a:pt x="660668" y="1081294"/>
                  <a:pt x="662045" y="1241859"/>
                  <a:pt x="684827" y="1295020"/>
                </a:cubicBezTo>
                <a:cubicBezTo>
                  <a:pt x="690722" y="1308775"/>
                  <a:pt x="698044" y="1323027"/>
                  <a:pt x="709730" y="1332376"/>
                </a:cubicBezTo>
                <a:cubicBezTo>
                  <a:pt x="719979" y="1340575"/>
                  <a:pt x="734633" y="1340677"/>
                  <a:pt x="747084" y="1344828"/>
                </a:cubicBezTo>
                <a:cubicBezTo>
                  <a:pt x="804170" y="1259195"/>
                  <a:pt x="768496" y="1279581"/>
                  <a:pt x="834244" y="1257664"/>
                </a:cubicBezTo>
                <a:cubicBezTo>
                  <a:pt x="862484" y="1370633"/>
                  <a:pt x="829404" y="1231042"/>
                  <a:pt x="859147" y="1394637"/>
                </a:cubicBezTo>
                <a:cubicBezTo>
                  <a:pt x="862208" y="1411475"/>
                  <a:pt x="862106" y="1430205"/>
                  <a:pt x="871598" y="1444445"/>
                </a:cubicBezTo>
                <a:cubicBezTo>
                  <a:pt x="879899" y="1456897"/>
                  <a:pt x="896501" y="1461048"/>
                  <a:pt x="908952" y="1469349"/>
                </a:cubicBezTo>
                <a:cubicBezTo>
                  <a:pt x="915080" y="1481605"/>
                  <a:pt x="944091" y="1544780"/>
                  <a:pt x="958758" y="1556514"/>
                </a:cubicBezTo>
                <a:cubicBezTo>
                  <a:pt x="969007" y="1564713"/>
                  <a:pt x="983661" y="1564815"/>
                  <a:pt x="996112" y="1568966"/>
                </a:cubicBezTo>
                <a:cubicBezTo>
                  <a:pt x="1008564" y="1560665"/>
                  <a:pt x="1023887" y="1555559"/>
                  <a:pt x="1033467" y="1544062"/>
                </a:cubicBezTo>
                <a:cubicBezTo>
                  <a:pt x="1045350" y="1529802"/>
                  <a:pt x="1048073" y="1509699"/>
                  <a:pt x="1058369" y="1494254"/>
                </a:cubicBezTo>
                <a:cubicBezTo>
                  <a:pt x="1064881" y="1484486"/>
                  <a:pt x="1074971" y="1477651"/>
                  <a:pt x="1083272" y="1469349"/>
                </a:cubicBezTo>
                <a:cubicBezTo>
                  <a:pt x="1128139" y="1334748"/>
                  <a:pt x="1079156" y="1466875"/>
                  <a:pt x="1108175" y="1718392"/>
                </a:cubicBezTo>
                <a:cubicBezTo>
                  <a:pt x="1113283" y="1762665"/>
                  <a:pt x="1152049" y="1760491"/>
                  <a:pt x="1182883" y="1768200"/>
                </a:cubicBezTo>
                <a:cubicBezTo>
                  <a:pt x="1278344" y="1764049"/>
                  <a:pt x="1374747" y="1769752"/>
                  <a:pt x="1469266" y="1755748"/>
                </a:cubicBezTo>
                <a:cubicBezTo>
                  <a:pt x="1604954" y="1735645"/>
                  <a:pt x="1451706" y="1695936"/>
                  <a:pt x="1556426" y="1730844"/>
                </a:cubicBezTo>
                <a:cubicBezTo>
                  <a:pt x="1552275" y="1747447"/>
                  <a:pt x="1549983" y="1764628"/>
                  <a:pt x="1543974" y="1780652"/>
                </a:cubicBezTo>
                <a:cubicBezTo>
                  <a:pt x="1530432" y="1816765"/>
                  <a:pt x="1514813" y="1836849"/>
                  <a:pt x="1494168" y="1867817"/>
                </a:cubicBezTo>
                <a:cubicBezTo>
                  <a:pt x="1498319" y="1880269"/>
                  <a:pt x="1493749" y="1902599"/>
                  <a:pt x="1506620" y="1905173"/>
                </a:cubicBezTo>
                <a:cubicBezTo>
                  <a:pt x="1524821" y="1908813"/>
                  <a:pt x="1541322" y="1891058"/>
                  <a:pt x="1556426" y="1880269"/>
                </a:cubicBezTo>
                <a:cubicBezTo>
                  <a:pt x="1627817" y="1829273"/>
                  <a:pt x="1564079" y="1860163"/>
                  <a:pt x="1618683" y="1805556"/>
                </a:cubicBezTo>
                <a:cubicBezTo>
                  <a:pt x="1629264" y="1794974"/>
                  <a:pt x="1643860" y="1789350"/>
                  <a:pt x="1656037" y="1780652"/>
                </a:cubicBezTo>
                <a:cubicBezTo>
                  <a:pt x="1724417" y="1731807"/>
                  <a:pt x="1681681" y="1749336"/>
                  <a:pt x="1755648" y="1730844"/>
                </a:cubicBezTo>
                <a:cubicBezTo>
                  <a:pt x="1768099" y="1722543"/>
                  <a:pt x="1781506" y="1715521"/>
                  <a:pt x="1793002" y="1705940"/>
                </a:cubicBezTo>
                <a:cubicBezTo>
                  <a:pt x="1828952" y="1675979"/>
                  <a:pt x="1830774" y="1667956"/>
                  <a:pt x="1855259" y="1631227"/>
                </a:cubicBezTo>
                <a:cubicBezTo>
                  <a:pt x="1867710" y="1635378"/>
                  <a:pt x="1887739" y="1631493"/>
                  <a:pt x="1892613" y="1643679"/>
                </a:cubicBezTo>
                <a:cubicBezTo>
                  <a:pt x="1929636" y="1736242"/>
                  <a:pt x="1875091" y="1800711"/>
                  <a:pt x="1929968" y="1718392"/>
                </a:cubicBezTo>
                <a:cubicBezTo>
                  <a:pt x="1934118" y="1689337"/>
                  <a:pt x="1937169" y="1660104"/>
                  <a:pt x="1942419" y="1631227"/>
                </a:cubicBezTo>
                <a:cubicBezTo>
                  <a:pt x="1945480" y="1614389"/>
                  <a:pt x="1952450" y="1598360"/>
                  <a:pt x="1954870" y="1581418"/>
                </a:cubicBezTo>
                <a:cubicBezTo>
                  <a:pt x="1960769" y="1540123"/>
                  <a:pt x="1963171" y="1498404"/>
                  <a:pt x="1967322" y="1456897"/>
                </a:cubicBezTo>
                <a:cubicBezTo>
                  <a:pt x="2066931" y="1490102"/>
                  <a:pt x="1950719" y="1440294"/>
                  <a:pt x="2017127" y="1506706"/>
                </a:cubicBezTo>
                <a:cubicBezTo>
                  <a:pt x="2026408" y="1515987"/>
                  <a:pt x="2042030" y="1515007"/>
                  <a:pt x="2054482" y="1519158"/>
                </a:cubicBezTo>
                <a:cubicBezTo>
                  <a:pt x="2066933" y="1531610"/>
                  <a:pt x="2077184" y="1546746"/>
                  <a:pt x="2091836" y="1556514"/>
                </a:cubicBezTo>
                <a:cubicBezTo>
                  <a:pt x="2156697" y="1599757"/>
                  <a:pt x="2168485" y="1594194"/>
                  <a:pt x="2241253" y="1606323"/>
                </a:cubicBezTo>
                <a:cubicBezTo>
                  <a:pt x="2266156" y="1598021"/>
                  <a:pt x="2296031" y="1598502"/>
                  <a:pt x="2315961" y="1581418"/>
                </a:cubicBezTo>
                <a:cubicBezTo>
                  <a:pt x="2328954" y="1570280"/>
                  <a:pt x="2328413" y="1548724"/>
                  <a:pt x="2328413" y="1531610"/>
                </a:cubicBezTo>
                <a:cubicBezTo>
                  <a:pt x="2328413" y="1494024"/>
                  <a:pt x="2320112" y="1456897"/>
                  <a:pt x="2315961" y="1419541"/>
                </a:cubicBezTo>
                <a:cubicBezTo>
                  <a:pt x="2310718" y="1440513"/>
                  <a:pt x="2288001" y="1498186"/>
                  <a:pt x="2315961" y="1519158"/>
                </a:cubicBezTo>
                <a:cubicBezTo>
                  <a:pt x="2326461" y="1527033"/>
                  <a:pt x="2340864" y="1510857"/>
                  <a:pt x="2353315" y="1506706"/>
                </a:cubicBezTo>
                <a:cubicBezTo>
                  <a:pt x="2365767" y="1490103"/>
                  <a:pt x="2377164" y="1472655"/>
                  <a:pt x="2390670" y="1456897"/>
                </a:cubicBezTo>
                <a:cubicBezTo>
                  <a:pt x="2402130" y="1443527"/>
                  <a:pt x="2418257" y="1434193"/>
                  <a:pt x="2428024" y="1419541"/>
                </a:cubicBezTo>
                <a:cubicBezTo>
                  <a:pt x="2439408" y="1402465"/>
                  <a:pt x="2450414" y="1329978"/>
                  <a:pt x="2452927" y="1319924"/>
                </a:cubicBezTo>
                <a:cubicBezTo>
                  <a:pt x="2456110" y="1307190"/>
                  <a:pt x="2461925" y="1295231"/>
                  <a:pt x="2465378" y="1282568"/>
                </a:cubicBezTo>
                <a:cubicBezTo>
                  <a:pt x="2487463" y="1201583"/>
                  <a:pt x="2474114" y="1196936"/>
                  <a:pt x="2515184" y="1145595"/>
                </a:cubicBezTo>
                <a:cubicBezTo>
                  <a:pt x="2522517" y="1136428"/>
                  <a:pt x="2531785" y="1128992"/>
                  <a:pt x="2540086" y="1120690"/>
                </a:cubicBezTo>
                <a:cubicBezTo>
                  <a:pt x="2548387" y="1128992"/>
                  <a:pt x="2563693" y="1133927"/>
                  <a:pt x="2564989" y="1145595"/>
                </a:cubicBezTo>
                <a:cubicBezTo>
                  <a:pt x="2568230" y="1174765"/>
                  <a:pt x="2523758" y="1238516"/>
                  <a:pt x="2552538" y="1232759"/>
                </a:cubicBezTo>
                <a:cubicBezTo>
                  <a:pt x="2563265" y="1230613"/>
                  <a:pt x="2630529" y="1128217"/>
                  <a:pt x="2652149" y="1095786"/>
                </a:cubicBezTo>
                <a:cubicBezTo>
                  <a:pt x="2666395" y="1053046"/>
                  <a:pt x="2682638" y="1027940"/>
                  <a:pt x="2614795" y="1095786"/>
                </a:cubicBezTo>
                <a:cubicBezTo>
                  <a:pt x="2583593" y="1126990"/>
                  <a:pt x="2552951" y="1231657"/>
                  <a:pt x="2627246" y="1033526"/>
                </a:cubicBezTo>
                <a:cubicBezTo>
                  <a:pt x="2629991" y="1011568"/>
                  <a:pt x="2637632" y="917974"/>
                  <a:pt x="2652149" y="884100"/>
                </a:cubicBezTo>
                <a:cubicBezTo>
                  <a:pt x="2658044" y="870345"/>
                  <a:pt x="2687634" y="857326"/>
                  <a:pt x="2677052" y="846744"/>
                </a:cubicBezTo>
                <a:cubicBezTo>
                  <a:pt x="2664952" y="834643"/>
                  <a:pt x="2643848" y="855045"/>
                  <a:pt x="2627246" y="859196"/>
                </a:cubicBezTo>
                <a:cubicBezTo>
                  <a:pt x="2623096" y="871648"/>
                  <a:pt x="2621548" y="885297"/>
                  <a:pt x="2614795" y="896552"/>
                </a:cubicBezTo>
                <a:cubicBezTo>
                  <a:pt x="2608755" y="906619"/>
                  <a:pt x="2589892" y="933197"/>
                  <a:pt x="2589892" y="921457"/>
                </a:cubicBezTo>
                <a:cubicBezTo>
                  <a:pt x="2589892" y="902895"/>
                  <a:pt x="2605781" y="887875"/>
                  <a:pt x="2614795" y="871648"/>
                </a:cubicBezTo>
                <a:cubicBezTo>
                  <a:pt x="2626548" y="850491"/>
                  <a:pt x="2641326" y="831035"/>
                  <a:pt x="2652149" y="809388"/>
                </a:cubicBezTo>
                <a:cubicBezTo>
                  <a:pt x="2658019" y="797648"/>
                  <a:pt x="2659430" y="784096"/>
                  <a:pt x="2664600" y="772031"/>
                </a:cubicBezTo>
                <a:cubicBezTo>
                  <a:pt x="2671912" y="754969"/>
                  <a:pt x="2682191" y="739284"/>
                  <a:pt x="2689503" y="722223"/>
                </a:cubicBezTo>
                <a:cubicBezTo>
                  <a:pt x="2694673" y="710158"/>
                  <a:pt x="2692674" y="694148"/>
                  <a:pt x="2701955" y="684866"/>
                </a:cubicBezTo>
                <a:cubicBezTo>
                  <a:pt x="2719068" y="667753"/>
                  <a:pt x="2741742" y="656499"/>
                  <a:pt x="2764212" y="647510"/>
                </a:cubicBezTo>
                <a:cubicBezTo>
                  <a:pt x="2783862" y="639650"/>
                  <a:pt x="2805347" y="636378"/>
                  <a:pt x="2826469" y="635058"/>
                </a:cubicBezTo>
                <a:cubicBezTo>
                  <a:pt x="2938390" y="628063"/>
                  <a:pt x="3050594" y="626757"/>
                  <a:pt x="3162657" y="622606"/>
                </a:cubicBezTo>
                <a:cubicBezTo>
                  <a:pt x="3175108" y="606003"/>
                  <a:pt x="3189012" y="590396"/>
                  <a:pt x="3200011" y="572797"/>
                </a:cubicBezTo>
                <a:cubicBezTo>
                  <a:pt x="3214860" y="549037"/>
                  <a:pt x="3230304" y="513879"/>
                  <a:pt x="3237365" y="485633"/>
                </a:cubicBezTo>
                <a:cubicBezTo>
                  <a:pt x="3242498" y="465100"/>
                  <a:pt x="3245666" y="444126"/>
                  <a:pt x="3249816" y="423372"/>
                </a:cubicBezTo>
                <a:cubicBezTo>
                  <a:pt x="3245666" y="398468"/>
                  <a:pt x="3255217" y="366512"/>
                  <a:pt x="3237365" y="348659"/>
                </a:cubicBezTo>
                <a:cubicBezTo>
                  <a:pt x="3226783" y="338076"/>
                  <a:pt x="3215063" y="371278"/>
                  <a:pt x="3212462" y="386016"/>
                </a:cubicBezTo>
                <a:cubicBezTo>
                  <a:pt x="3202338" y="443387"/>
                  <a:pt x="3208652" y="502732"/>
                  <a:pt x="3200011" y="560345"/>
                </a:cubicBezTo>
                <a:cubicBezTo>
                  <a:pt x="3196117" y="586306"/>
                  <a:pt x="3200012" y="626756"/>
                  <a:pt x="3175108" y="635058"/>
                </a:cubicBezTo>
                <a:lnTo>
                  <a:pt x="3137754" y="647510"/>
                </a:lnTo>
                <a:cubicBezTo>
                  <a:pt x="3129453" y="630907"/>
                  <a:pt x="3122060" y="613819"/>
                  <a:pt x="3112851" y="597702"/>
                </a:cubicBezTo>
                <a:cubicBezTo>
                  <a:pt x="3105426" y="584708"/>
                  <a:pt x="3094640" y="573731"/>
                  <a:pt x="3087948" y="560345"/>
                </a:cubicBezTo>
                <a:cubicBezTo>
                  <a:pt x="3082078" y="548605"/>
                  <a:pt x="3079647" y="535441"/>
                  <a:pt x="3075497" y="522989"/>
                </a:cubicBezTo>
                <a:cubicBezTo>
                  <a:pt x="3083798" y="477331"/>
                  <a:pt x="3082552" y="428853"/>
                  <a:pt x="3100400" y="386016"/>
                </a:cubicBezTo>
                <a:cubicBezTo>
                  <a:pt x="3105448" y="373901"/>
                  <a:pt x="3124942" y="376411"/>
                  <a:pt x="3137754" y="373564"/>
                </a:cubicBezTo>
                <a:cubicBezTo>
                  <a:pt x="3162399" y="368087"/>
                  <a:pt x="3187559" y="365263"/>
                  <a:pt x="3212462" y="361112"/>
                </a:cubicBezTo>
                <a:cubicBezTo>
                  <a:pt x="3195860" y="356961"/>
                  <a:pt x="3162657" y="365772"/>
                  <a:pt x="3162657" y="348659"/>
                </a:cubicBezTo>
                <a:cubicBezTo>
                  <a:pt x="3162657" y="276632"/>
                  <a:pt x="3213818" y="195167"/>
                  <a:pt x="3237365" y="124521"/>
                </a:cubicBezTo>
                <a:cubicBezTo>
                  <a:pt x="3242776" y="108286"/>
                  <a:pt x="3244899" y="91105"/>
                  <a:pt x="3249816" y="74713"/>
                </a:cubicBezTo>
                <a:cubicBezTo>
                  <a:pt x="3257359" y="49569"/>
                  <a:pt x="3274719" y="0"/>
                  <a:pt x="3274719" y="0"/>
                </a:cubicBezTo>
                <a:cubicBezTo>
                  <a:pt x="3278870" y="12452"/>
                  <a:pt x="3284597" y="24486"/>
                  <a:pt x="3287171" y="37357"/>
                </a:cubicBezTo>
                <a:cubicBezTo>
                  <a:pt x="3292927" y="66137"/>
                  <a:pt x="3286497" y="98270"/>
                  <a:pt x="3299622" y="124521"/>
                </a:cubicBezTo>
                <a:cubicBezTo>
                  <a:pt x="3305491" y="136261"/>
                  <a:pt x="3329101" y="147474"/>
                  <a:pt x="3336976" y="136974"/>
                </a:cubicBezTo>
                <a:cubicBezTo>
                  <a:pt x="3349428" y="120371"/>
                  <a:pt x="3336976" y="95467"/>
                  <a:pt x="3336976" y="74713"/>
                </a:cubicBezTo>
              </a:path>
            </a:pathLst>
          </a:custGeom>
          <a:ln w="571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36130" y="3589181"/>
            <a:ext cx="283371" cy="161877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8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770" y="504195"/>
            <a:ext cx="88497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Approach #1: Find “representative” structures and minimize energy…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Approach #2: Raw potential energies…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95340" y="1158049"/>
            <a:ext cx="69685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Problem: </a:t>
            </a:r>
            <a:r>
              <a:rPr lang="en-US" sz="2000" b="1" dirty="0" smtClean="0">
                <a:solidFill>
                  <a:srgbClr val="0000FF"/>
                </a:solidFill>
              </a:rPr>
              <a:t>Energy surface is rough; get trapped in local minima</a:t>
            </a:r>
          </a:p>
          <a:p>
            <a:endParaRPr lang="en-US" sz="2000" b="1" dirty="0">
              <a:solidFill>
                <a:srgbClr val="0000FF"/>
              </a:solidFill>
            </a:endParaRPr>
          </a:p>
          <a:p>
            <a:endParaRPr lang="en-US" sz="2000" b="1" dirty="0" smtClean="0">
              <a:solidFill>
                <a:srgbClr val="0000FF"/>
              </a:solidFill>
            </a:endParaRPr>
          </a:p>
          <a:p>
            <a:endParaRPr lang="en-US" sz="2000" b="1" dirty="0">
              <a:solidFill>
                <a:srgbClr val="0000FF"/>
              </a:solidFill>
            </a:endParaRPr>
          </a:p>
          <a:p>
            <a:endParaRPr lang="en-US" sz="2000" b="1" dirty="0" smtClean="0">
              <a:solidFill>
                <a:srgbClr val="0000FF"/>
              </a:solidFill>
            </a:endParaRPr>
          </a:p>
          <a:p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FF6600"/>
                </a:solidFill>
              </a:rPr>
              <a:t>Problem?  </a:t>
            </a:r>
            <a:r>
              <a:rPr lang="en-US" sz="2000" b="1" dirty="0" smtClean="0">
                <a:solidFill>
                  <a:srgbClr val="0000FF"/>
                </a:solidFill>
              </a:rPr>
              <a:t>Large standard deviation, dominated by water-water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2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770" y="504195"/>
            <a:ext cx="90248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Approach #1: Find “representative” structures and minimize energy…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Approach #2: Raw potential energies…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	(but it works: Linear response; ½ solute-solvent interaction energy)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95340" y="1158049"/>
            <a:ext cx="69685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Problem: </a:t>
            </a:r>
            <a:r>
              <a:rPr lang="en-US" sz="2000" b="1" dirty="0" smtClean="0">
                <a:solidFill>
                  <a:srgbClr val="0000FF"/>
                </a:solidFill>
              </a:rPr>
              <a:t>Energy surface is rough; get trapped in local minima</a:t>
            </a:r>
          </a:p>
          <a:p>
            <a:endParaRPr lang="en-US" sz="2000" b="1" dirty="0">
              <a:solidFill>
                <a:srgbClr val="0000FF"/>
              </a:solidFill>
            </a:endParaRPr>
          </a:p>
          <a:p>
            <a:endParaRPr lang="en-US" sz="2000" b="1" dirty="0" smtClean="0">
              <a:solidFill>
                <a:srgbClr val="0000FF"/>
              </a:solidFill>
            </a:endParaRPr>
          </a:p>
          <a:p>
            <a:endParaRPr lang="en-US" sz="2000" b="1" dirty="0">
              <a:solidFill>
                <a:srgbClr val="0000FF"/>
              </a:solidFill>
            </a:endParaRPr>
          </a:p>
          <a:p>
            <a:endParaRPr lang="en-US" sz="2000" b="1" dirty="0" smtClean="0">
              <a:solidFill>
                <a:srgbClr val="0000FF"/>
              </a:solidFill>
            </a:endParaRPr>
          </a:p>
          <a:p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FF6600"/>
                </a:solidFill>
              </a:rPr>
              <a:t>Problem?  </a:t>
            </a:r>
            <a:r>
              <a:rPr lang="en-US" sz="2000" b="1" dirty="0" smtClean="0">
                <a:solidFill>
                  <a:srgbClr val="0000FF"/>
                </a:solidFill>
              </a:rPr>
              <a:t>Large standard deviation, dominated by water-water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0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08 at 8.48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116"/>
            <a:ext cx="9144000" cy="2531533"/>
          </a:xfrm>
          <a:prstGeom prst="rect">
            <a:avLst/>
          </a:prstGeom>
        </p:spPr>
      </p:pic>
      <p:pic>
        <p:nvPicPr>
          <p:cNvPr id="3" name="Picture 2" descr="Screen Shot 2014-10-08 at 8.48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5553"/>
            <a:ext cx="9144000" cy="3598333"/>
          </a:xfrm>
          <a:prstGeom prst="rect">
            <a:avLst/>
          </a:prstGeom>
        </p:spPr>
      </p:pic>
      <p:pic>
        <p:nvPicPr>
          <p:cNvPr id="4" name="Picture 3" descr="Screen Shot 2014-10-08 at 8.49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15" y="6333886"/>
            <a:ext cx="51435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88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2861</Words>
  <Application>Microsoft Macintosh PowerPoint</Application>
  <PresentationFormat>On-screen Show (4:3)</PresentationFormat>
  <Paragraphs>523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Office Theme</vt:lpstr>
      <vt:lpstr>Equation</vt:lpstr>
      <vt:lpstr>Microsoft Equation 3.0</vt:lpstr>
      <vt:lpstr>Microsoft Equation</vt:lpstr>
      <vt:lpstr>Adobe Photoshop Image</vt:lpstr>
      <vt:lpstr>Molecular Mechanics Poisson Boltzmann Surface Area</vt:lpstr>
      <vt:lpstr>how to estimate free energies?</vt:lpstr>
      <vt:lpstr>how to estimate free energies?</vt:lpstr>
      <vt:lpstr>how to estimate free energies?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crude estimation of the relative free energy difference between “metastable” states from molecular dynamics simulations in explicit solvent</vt:lpstr>
      <vt:lpstr>A brief history of molecular dynamics simulation…</vt:lpstr>
      <vt:lpstr>A brief history of molecular dynamics simulation…</vt:lpstr>
      <vt:lpstr>A brief history of molecular dynamics simulation…</vt:lpstr>
      <vt:lpstr>A brief history of molecular dynamics simulation…</vt:lpstr>
      <vt:lpstr>are these crude estimates worth it? can we aspire to &lt; 1.0 kcal/mol accuracy?</vt:lpstr>
      <vt:lpstr>are these crude estimates worth it?   Yes! can we aspire to &lt; 1.0 kcal/mol accuracy?  No.</vt:lpstr>
      <vt:lpstr>PowerPoint Presentation</vt:lpstr>
      <vt:lpstr>Molecular Mechanics  Poisson-Boltzmann Surface Area</vt:lpstr>
      <vt:lpstr>Molecular Mechanics  Poisson-Boltzmann Surface Area Cont’d</vt:lpstr>
      <vt:lpstr>single vs. multiple trajectory?</vt:lpstr>
      <vt:lpstr>Can we use this crude (free) energetic analysis to estimate melting temperature (i.e. the free energy of duplex formation)?</vt:lpstr>
      <vt:lpstr>Can we use this crude (free) energetic analysis to estimate melting temperature (i.e. the free energy of duplex formation)?</vt:lpstr>
      <vt:lpstr>Can we use this crude (free) energetic analysis to estimate melting temperature (i.e. the free energy of duplex formation)?</vt:lpstr>
      <vt:lpstr>Does the single strand conformation resemble that of the duplex?</vt:lpstr>
      <vt:lpstr>PowerPoint Presentation</vt:lpstr>
      <vt:lpstr>PowerPoint Presentation</vt:lpstr>
      <vt:lpstr>PowerPoint Presentation</vt:lpstr>
      <vt:lpstr>Can we use this crude (free) energetic analysis to estimate melting temperature (i.e. the free energy of duplex formation)?</vt:lpstr>
      <vt:lpstr>Can we refold “unfolded” DNA single strands?</vt:lpstr>
      <vt:lpstr>PowerPoint Presentation</vt:lpstr>
      <vt:lpstr>Applications</vt:lpstr>
      <vt:lpstr>Method Evaluation</vt:lpstr>
      <vt:lpstr>Programs in AMBER for MMPBSA</vt:lpstr>
      <vt:lpstr>PowerPoint Presentation</vt:lpstr>
      <vt:lpstr>MMPBSA.py</vt:lpstr>
      <vt:lpstr>MMPBSA.py Workflow</vt:lpstr>
      <vt:lpstr>General Features of MMPBSA.py</vt:lpstr>
      <vt:lpstr>Example Input for MMPBSA.py</vt:lpstr>
      <vt:lpstr>MMPBSA.py Output File</vt:lpstr>
      <vt:lpstr>MMPBSA 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McGee,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MM-PBSA</dc:title>
  <dc:creator>T. Dwight McGee Jr.</dc:creator>
  <cp:lastModifiedBy>Thomas Cheatham</cp:lastModifiedBy>
  <cp:revision>37</cp:revision>
  <dcterms:created xsi:type="dcterms:W3CDTF">2014-05-28T03:03:22Z</dcterms:created>
  <dcterms:modified xsi:type="dcterms:W3CDTF">2014-10-08T15:05:57Z</dcterms:modified>
</cp:coreProperties>
</file>